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8"/>
  </p:notesMasterIdLst>
  <p:sldIdLst>
    <p:sldId id="256" r:id="rId5"/>
    <p:sldId id="300" r:id="rId6"/>
    <p:sldId id="313" r:id="rId7"/>
    <p:sldId id="292" r:id="rId8"/>
    <p:sldId id="294" r:id="rId9"/>
    <p:sldId id="295" r:id="rId10"/>
    <p:sldId id="311" r:id="rId11"/>
    <p:sldId id="296" r:id="rId12"/>
    <p:sldId id="297" r:id="rId13"/>
    <p:sldId id="298" r:id="rId14"/>
    <p:sldId id="299" r:id="rId15"/>
    <p:sldId id="301" r:id="rId16"/>
    <p:sldId id="302" r:id="rId17"/>
    <p:sldId id="303" r:id="rId18"/>
    <p:sldId id="305" r:id="rId19"/>
    <p:sldId id="308" r:id="rId20"/>
    <p:sldId id="309" r:id="rId21"/>
    <p:sldId id="310" r:id="rId22"/>
    <p:sldId id="312" r:id="rId23"/>
    <p:sldId id="314" r:id="rId24"/>
    <p:sldId id="293" r:id="rId25"/>
    <p:sldId id="283" r:id="rId26"/>
    <p:sldId id="291" r:id="rId27"/>
  </p:sldIdLst>
  <p:sldSz cx="9144000" cy="5143500" type="screen16x9"/>
  <p:notesSz cx="6858000" cy="9144000"/>
  <p:embeddedFontLst>
    <p:embeddedFont>
      <p:font typeface="Fira Sans Extra Condensed Medium"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5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90" d="100"/>
          <a:sy n="90" d="100"/>
        </p:scale>
        <p:origin x="816" y="66"/>
      </p:cViewPr>
      <p:guideLst>
        <p:guide orient="horz" pos="1855"/>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96a1177a11_2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96a1177a11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37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96a1177a11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96a1177a11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5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147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65e2dad2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65e2dad2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01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96a1177a11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96a1177a11_2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65e2dad2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65e2dad2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508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84300" y="1473713"/>
            <a:ext cx="3300900" cy="1535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72760" y="2974989"/>
            <a:ext cx="2723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flipH="1">
            <a:off x="674800" y="1555775"/>
            <a:ext cx="2070300" cy="848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8" name="Google Shape;48;p13"/>
          <p:cNvSpPr txBox="1">
            <a:spLocks noGrp="1"/>
          </p:cNvSpPr>
          <p:nvPr>
            <p:ph type="subTitle" idx="1"/>
          </p:nvPr>
        </p:nvSpPr>
        <p:spPr>
          <a:xfrm flipH="1">
            <a:off x="660325" y="2472925"/>
            <a:ext cx="2070300" cy="11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673375" y="1492063"/>
            <a:ext cx="2484300" cy="84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1" name="Google Shape;51;p14"/>
          <p:cNvSpPr txBox="1">
            <a:spLocks noGrp="1"/>
          </p:cNvSpPr>
          <p:nvPr>
            <p:ph type="subTitle" idx="1"/>
          </p:nvPr>
        </p:nvSpPr>
        <p:spPr>
          <a:xfrm>
            <a:off x="658800" y="2449313"/>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con título 1">
  <p:cSld name="TITLE_1">
    <p:spTree>
      <p:nvGrpSpPr>
        <p:cNvPr id="1" name="Shape 52"/>
        <p:cNvGrpSpPr/>
        <p:nvPr/>
      </p:nvGrpSpPr>
      <p:grpSpPr>
        <a:xfrm>
          <a:off x="0" y="0"/>
          <a:ext cx="0" cy="0"/>
          <a:chOff x="0" y="0"/>
          <a:chExt cx="0" cy="0"/>
        </a:xfrm>
      </p:grpSpPr>
      <p:sp>
        <p:nvSpPr>
          <p:cNvPr id="53" name="Google Shape;53;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4" name="Google Shape;5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7489" y="536650"/>
            <a:ext cx="34290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sz="1400">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sz="1400">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8">
          <p15:clr>
            <a:srgbClr val="EA4335"/>
          </p15:clr>
        </p15:guide>
        <p15:guide id="3" pos="5472">
          <p15:clr>
            <a:srgbClr val="EA4335"/>
          </p15:clr>
        </p15:guide>
        <p15:guide id="4" orient="horz" pos="2982">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tiff"/><Relationship Id="rId7"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tiff"/><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tif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tiff"/><Relationship Id="rId10" Type="http://schemas.openxmlformats.org/officeDocument/2006/relationships/image" Target="../media/image8.svg"/><Relationship Id="rId4" Type="http://schemas.openxmlformats.org/officeDocument/2006/relationships/image" Target="../media/image3.tiff"/><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22.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7.xml"/><Relationship Id="rId15" Type="http://schemas.openxmlformats.org/officeDocument/2006/relationships/image" Target="../media/image1.jpeg"/><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1.jpeg"/><Relationship Id="rId2" Type="http://schemas.openxmlformats.org/officeDocument/2006/relationships/image" Target="../media/image15.png"/><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0.png"/><Relationship Id="rId5" Type="http://schemas.openxmlformats.org/officeDocument/2006/relationships/image" Target="../media/image9.png"/><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0"/>
          <p:cNvSpPr txBox="1">
            <a:spLocks noGrp="1"/>
          </p:cNvSpPr>
          <p:nvPr>
            <p:ph type="ctrTitle"/>
          </p:nvPr>
        </p:nvSpPr>
        <p:spPr>
          <a:xfrm>
            <a:off x="5207575" y="2076963"/>
            <a:ext cx="3300900" cy="15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Catálogo cursos Agile</a:t>
            </a:r>
            <a:endParaRPr dirty="0"/>
          </a:p>
        </p:txBody>
      </p:sp>
      <p:sp>
        <p:nvSpPr>
          <p:cNvPr id="69" name="Google Shape;69;p20"/>
          <p:cNvSpPr txBox="1">
            <a:spLocks noGrp="1"/>
          </p:cNvSpPr>
          <p:nvPr>
            <p:ph type="subTitle" idx="1"/>
          </p:nvPr>
        </p:nvSpPr>
        <p:spPr>
          <a:xfrm>
            <a:off x="5630287" y="4623401"/>
            <a:ext cx="2723700" cy="6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Enero 2022</a:t>
            </a:r>
            <a:endParaRPr dirty="0"/>
          </a:p>
        </p:txBody>
      </p:sp>
      <p:sp>
        <p:nvSpPr>
          <p:cNvPr id="70" name="Google Shape;70;p20"/>
          <p:cNvSpPr/>
          <p:nvPr/>
        </p:nvSpPr>
        <p:spPr>
          <a:xfrm rot="-734058">
            <a:off x="3003428" y="2278014"/>
            <a:ext cx="711057" cy="710978"/>
          </a:xfrm>
          <a:custGeom>
            <a:avLst/>
            <a:gdLst/>
            <a:ahLst/>
            <a:cxnLst/>
            <a:rect l="l" t="t" r="r" b="b"/>
            <a:pathLst>
              <a:path w="9016" h="9015" extrusionOk="0">
                <a:moveTo>
                  <a:pt x="1" y="0"/>
                </a:moveTo>
                <a:cubicBezTo>
                  <a:pt x="1" y="4968"/>
                  <a:pt x="4043" y="9012"/>
                  <a:pt x="9010" y="9015"/>
                </a:cubicBezTo>
                <a:lnTo>
                  <a:pt x="9010" y="9015"/>
                </a:lnTo>
                <a:lnTo>
                  <a:pt x="9010" y="5685"/>
                </a:lnTo>
                <a:cubicBezTo>
                  <a:pt x="5878" y="5685"/>
                  <a:pt x="3325" y="3137"/>
                  <a:pt x="3325" y="0"/>
                </a:cubicBezTo>
                <a:close/>
                <a:moveTo>
                  <a:pt x="9010" y="9015"/>
                </a:moveTo>
                <a:lnTo>
                  <a:pt x="9010" y="9015"/>
                </a:lnTo>
                <a:lnTo>
                  <a:pt x="9015" y="9015"/>
                </a:lnTo>
                <a:cubicBezTo>
                  <a:pt x="9014" y="9015"/>
                  <a:pt x="9012" y="9015"/>
                  <a:pt x="9010" y="90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0"/>
          <p:cNvSpPr/>
          <p:nvPr/>
        </p:nvSpPr>
        <p:spPr>
          <a:xfrm>
            <a:off x="2581414" y="806472"/>
            <a:ext cx="711069" cy="710596"/>
          </a:xfrm>
          <a:custGeom>
            <a:avLst/>
            <a:gdLst/>
            <a:ahLst/>
            <a:cxnLst/>
            <a:rect l="l" t="t" r="r" b="b"/>
            <a:pathLst>
              <a:path w="9016" h="9010" extrusionOk="0">
                <a:moveTo>
                  <a:pt x="1" y="1"/>
                </a:moveTo>
                <a:lnTo>
                  <a:pt x="1" y="3325"/>
                </a:lnTo>
                <a:cubicBezTo>
                  <a:pt x="3138" y="3325"/>
                  <a:pt x="5686" y="5878"/>
                  <a:pt x="5686" y="9010"/>
                </a:cubicBezTo>
                <a:lnTo>
                  <a:pt x="9015" y="9010"/>
                </a:lnTo>
                <a:cubicBezTo>
                  <a:pt x="9015" y="4046"/>
                  <a:pt x="497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0"/>
          <p:cNvSpPr/>
          <p:nvPr/>
        </p:nvSpPr>
        <p:spPr>
          <a:xfrm>
            <a:off x="1212723" y="2644244"/>
            <a:ext cx="710991" cy="710991"/>
          </a:xfrm>
          <a:custGeom>
            <a:avLst/>
            <a:gdLst/>
            <a:ahLst/>
            <a:cxnLst/>
            <a:rect l="l" t="t" r="r" b="b"/>
            <a:pathLst>
              <a:path w="9015" h="9015" extrusionOk="0">
                <a:moveTo>
                  <a:pt x="0" y="0"/>
                </a:moveTo>
                <a:cubicBezTo>
                  <a:pt x="0" y="4970"/>
                  <a:pt x="4045" y="9015"/>
                  <a:pt x="9015" y="9015"/>
                </a:cubicBezTo>
                <a:lnTo>
                  <a:pt x="9015" y="5685"/>
                </a:lnTo>
                <a:cubicBezTo>
                  <a:pt x="5878" y="5685"/>
                  <a:pt x="3330" y="3137"/>
                  <a:pt x="3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0"/>
          <p:cNvSpPr/>
          <p:nvPr/>
        </p:nvSpPr>
        <p:spPr>
          <a:xfrm rot="-734058">
            <a:off x="2447118" y="2857819"/>
            <a:ext cx="710978" cy="710584"/>
          </a:xfrm>
          <a:custGeom>
            <a:avLst/>
            <a:gdLst/>
            <a:ahLst/>
            <a:cxnLst/>
            <a:rect l="l" t="t" r="r" b="b"/>
            <a:pathLst>
              <a:path w="9015" h="9010" extrusionOk="0">
                <a:moveTo>
                  <a:pt x="0" y="1"/>
                </a:moveTo>
                <a:lnTo>
                  <a:pt x="0" y="3325"/>
                </a:lnTo>
                <a:cubicBezTo>
                  <a:pt x="3137" y="3325"/>
                  <a:pt x="5685" y="5878"/>
                  <a:pt x="5685" y="9010"/>
                </a:cubicBezTo>
                <a:lnTo>
                  <a:pt x="9015" y="9010"/>
                </a:lnTo>
                <a:cubicBezTo>
                  <a:pt x="9015" y="4046"/>
                  <a:pt x="497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0"/>
          <p:cNvSpPr/>
          <p:nvPr/>
        </p:nvSpPr>
        <p:spPr>
          <a:xfrm>
            <a:off x="-12" y="1934125"/>
            <a:ext cx="2632124" cy="1421113"/>
          </a:xfrm>
          <a:custGeom>
            <a:avLst/>
            <a:gdLst/>
            <a:ahLst/>
            <a:cxnLst/>
            <a:rect l="l" t="t" r="r" b="b"/>
            <a:pathLst>
              <a:path w="33374" h="18019" extrusionOk="0">
                <a:moveTo>
                  <a:pt x="24364" y="0"/>
                </a:moveTo>
                <a:cubicBezTo>
                  <a:pt x="19395" y="0"/>
                  <a:pt x="15350" y="4040"/>
                  <a:pt x="15350" y="9010"/>
                </a:cubicBezTo>
                <a:lnTo>
                  <a:pt x="18679" y="9010"/>
                </a:lnTo>
                <a:cubicBezTo>
                  <a:pt x="18679" y="5873"/>
                  <a:pt x="21227" y="3325"/>
                  <a:pt x="24364" y="3325"/>
                </a:cubicBezTo>
                <a:cubicBezTo>
                  <a:pt x="27496" y="3325"/>
                  <a:pt x="30049" y="5873"/>
                  <a:pt x="30049" y="9010"/>
                </a:cubicBezTo>
                <a:cubicBezTo>
                  <a:pt x="30049" y="12147"/>
                  <a:pt x="27496" y="14695"/>
                  <a:pt x="24364" y="14695"/>
                </a:cubicBezTo>
                <a:lnTo>
                  <a:pt x="1" y="14695"/>
                </a:lnTo>
                <a:lnTo>
                  <a:pt x="1" y="18019"/>
                </a:lnTo>
                <a:lnTo>
                  <a:pt x="24364" y="18019"/>
                </a:lnTo>
                <a:cubicBezTo>
                  <a:pt x="29334" y="18019"/>
                  <a:pt x="33373" y="13979"/>
                  <a:pt x="33373" y="9010"/>
                </a:cubicBezTo>
                <a:cubicBezTo>
                  <a:pt x="33373" y="4040"/>
                  <a:pt x="29334" y="0"/>
                  <a:pt x="24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0"/>
          <p:cNvSpPr/>
          <p:nvPr/>
        </p:nvSpPr>
        <p:spPr>
          <a:xfrm rot="-734058">
            <a:off x="1815145" y="2871582"/>
            <a:ext cx="1924096" cy="1421562"/>
          </a:xfrm>
          <a:custGeom>
            <a:avLst/>
            <a:gdLst/>
            <a:ahLst/>
            <a:cxnLst/>
            <a:rect l="l" t="t" r="r" b="b"/>
            <a:pathLst>
              <a:path w="24397" h="18025" extrusionOk="0">
                <a:moveTo>
                  <a:pt x="9009" y="1"/>
                </a:moveTo>
                <a:cubicBezTo>
                  <a:pt x="4045" y="1"/>
                  <a:pt x="0" y="4040"/>
                  <a:pt x="0" y="9010"/>
                </a:cubicBezTo>
                <a:cubicBezTo>
                  <a:pt x="0" y="13979"/>
                  <a:pt x="4045" y="18024"/>
                  <a:pt x="9009" y="18024"/>
                </a:cubicBezTo>
                <a:cubicBezTo>
                  <a:pt x="13979" y="18024"/>
                  <a:pt x="18024" y="13979"/>
                  <a:pt x="18024" y="9010"/>
                </a:cubicBezTo>
                <a:lnTo>
                  <a:pt x="14694" y="9010"/>
                </a:lnTo>
                <a:cubicBezTo>
                  <a:pt x="14694" y="12147"/>
                  <a:pt x="12146" y="14695"/>
                  <a:pt x="9009" y="14695"/>
                </a:cubicBezTo>
                <a:cubicBezTo>
                  <a:pt x="5878" y="14695"/>
                  <a:pt x="3330" y="12147"/>
                  <a:pt x="3330" y="9010"/>
                </a:cubicBezTo>
                <a:cubicBezTo>
                  <a:pt x="3330" y="5878"/>
                  <a:pt x="5878" y="3325"/>
                  <a:pt x="9009" y="3325"/>
                </a:cubicBezTo>
                <a:lnTo>
                  <a:pt x="24397" y="3325"/>
                </a:lnTo>
                <a:lnTo>
                  <a:pt x="243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0"/>
          <p:cNvSpPr/>
          <p:nvPr/>
        </p:nvSpPr>
        <p:spPr>
          <a:xfrm rot="-734058">
            <a:off x="2859231" y="1507202"/>
            <a:ext cx="1483156" cy="1421088"/>
          </a:xfrm>
          <a:custGeom>
            <a:avLst/>
            <a:gdLst/>
            <a:ahLst/>
            <a:cxnLst/>
            <a:rect l="l" t="t" r="r" b="b"/>
            <a:pathLst>
              <a:path w="18806" h="18019" extrusionOk="0">
                <a:moveTo>
                  <a:pt x="9796" y="0"/>
                </a:moveTo>
                <a:cubicBezTo>
                  <a:pt x="4827" y="0"/>
                  <a:pt x="787" y="4040"/>
                  <a:pt x="787" y="9010"/>
                </a:cubicBezTo>
                <a:lnTo>
                  <a:pt x="4111" y="9010"/>
                </a:lnTo>
                <a:cubicBezTo>
                  <a:pt x="4111" y="5873"/>
                  <a:pt x="6665" y="3325"/>
                  <a:pt x="9796" y="3325"/>
                </a:cubicBezTo>
                <a:cubicBezTo>
                  <a:pt x="12933" y="3325"/>
                  <a:pt x="15481" y="5873"/>
                  <a:pt x="15481" y="9010"/>
                </a:cubicBezTo>
                <a:cubicBezTo>
                  <a:pt x="15481" y="10534"/>
                  <a:pt x="14887" y="11954"/>
                  <a:pt x="13803" y="13016"/>
                </a:cubicBezTo>
                <a:cubicBezTo>
                  <a:pt x="12702" y="14095"/>
                  <a:pt x="11211" y="14689"/>
                  <a:pt x="9598" y="14689"/>
                </a:cubicBezTo>
                <a:lnTo>
                  <a:pt x="0" y="14689"/>
                </a:lnTo>
                <a:lnTo>
                  <a:pt x="0" y="18019"/>
                </a:lnTo>
                <a:lnTo>
                  <a:pt x="9604" y="18019"/>
                </a:lnTo>
                <a:cubicBezTo>
                  <a:pt x="12086" y="18019"/>
                  <a:pt x="14408" y="17083"/>
                  <a:pt x="16131" y="15394"/>
                </a:cubicBezTo>
                <a:cubicBezTo>
                  <a:pt x="17859" y="13699"/>
                  <a:pt x="18806" y="11431"/>
                  <a:pt x="18806" y="9010"/>
                </a:cubicBezTo>
                <a:cubicBezTo>
                  <a:pt x="18806" y="4040"/>
                  <a:pt x="14766" y="0"/>
                  <a:pt x="9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0"/>
          <p:cNvSpPr/>
          <p:nvPr/>
        </p:nvSpPr>
        <p:spPr>
          <a:xfrm>
            <a:off x="1873978" y="806472"/>
            <a:ext cx="2698057" cy="1421587"/>
          </a:xfrm>
          <a:custGeom>
            <a:avLst/>
            <a:gdLst/>
            <a:ahLst/>
            <a:cxnLst/>
            <a:rect l="l" t="t" r="r" b="b"/>
            <a:pathLst>
              <a:path w="34210" h="18025" extrusionOk="0">
                <a:moveTo>
                  <a:pt x="9015" y="1"/>
                </a:moveTo>
                <a:cubicBezTo>
                  <a:pt x="4045" y="1"/>
                  <a:pt x="0" y="4040"/>
                  <a:pt x="0" y="9010"/>
                </a:cubicBezTo>
                <a:cubicBezTo>
                  <a:pt x="0" y="13979"/>
                  <a:pt x="4045" y="18024"/>
                  <a:pt x="9015" y="18024"/>
                </a:cubicBezTo>
                <a:cubicBezTo>
                  <a:pt x="13984" y="18024"/>
                  <a:pt x="18024" y="13979"/>
                  <a:pt x="18024" y="9010"/>
                </a:cubicBezTo>
                <a:lnTo>
                  <a:pt x="14700" y="9010"/>
                </a:lnTo>
                <a:cubicBezTo>
                  <a:pt x="14700" y="12147"/>
                  <a:pt x="12146" y="14695"/>
                  <a:pt x="9015" y="14695"/>
                </a:cubicBezTo>
                <a:cubicBezTo>
                  <a:pt x="5878" y="14695"/>
                  <a:pt x="3330" y="12147"/>
                  <a:pt x="3330" y="9010"/>
                </a:cubicBezTo>
                <a:cubicBezTo>
                  <a:pt x="3330" y="5878"/>
                  <a:pt x="5878" y="3325"/>
                  <a:pt x="9015" y="3325"/>
                </a:cubicBezTo>
                <a:lnTo>
                  <a:pt x="34210" y="3325"/>
                </a:lnTo>
                <a:lnTo>
                  <a:pt x="342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0"/>
          <p:cNvSpPr/>
          <p:nvPr/>
        </p:nvSpPr>
        <p:spPr>
          <a:xfrm>
            <a:off x="4572025" y="806475"/>
            <a:ext cx="4572000" cy="26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Grupo Compusof - Home | Facebook">
            <a:extLst>
              <a:ext uri="{FF2B5EF4-FFF2-40B4-BE49-F238E27FC236}">
                <a16:creationId xmlns:a16="http://schemas.microsoft.com/office/drawing/2014/main" id="{A5E72F1A-C94E-4C3C-A033-C1400E241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000" y="3517957"/>
            <a:ext cx="3800475" cy="120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Scrum</a:t>
            </a:r>
            <a:r>
              <a:rPr lang="es-ES" dirty="0"/>
              <a:t> </a:t>
            </a:r>
            <a:r>
              <a:rPr lang="es-ES" dirty="0" err="1"/>
              <a:t>Developer</a:t>
            </a:r>
            <a:r>
              <a:rPr lang="es-ES" dirty="0"/>
              <a:t> Professional</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5123597" cy="3454500"/>
          </a:xfrm>
        </p:spPr>
        <p:txBody>
          <a:bodyPr/>
          <a:lstStyle/>
          <a:p>
            <a:pPr marL="114300" indent="0">
              <a:buNone/>
            </a:pPr>
            <a:r>
              <a:rPr lang="es-ES" sz="1200" dirty="0"/>
              <a:t>La formación como </a:t>
            </a:r>
            <a:r>
              <a:rPr lang="es-ES" sz="1200" b="1" dirty="0"/>
              <a:t>Scrum </a:t>
            </a:r>
            <a:r>
              <a:rPr lang="es-ES" sz="1200" b="1" dirty="0" err="1"/>
              <a:t>Developer</a:t>
            </a:r>
            <a:r>
              <a:rPr lang="es-ES" sz="1200" b="1" dirty="0"/>
              <a:t> Professional </a:t>
            </a:r>
            <a:r>
              <a:rPr lang="es-ES" sz="1200" dirty="0"/>
              <a:t>está diseñada para evaluar conocimientos a nivel del rol como </a:t>
            </a:r>
            <a:r>
              <a:rPr lang="es-ES" sz="1200" dirty="0" err="1"/>
              <a:t>Developer</a:t>
            </a:r>
            <a:r>
              <a:rPr lang="es-ES" sz="1200" dirty="0"/>
              <a:t> y cómo esta facilita la ejecución de las tareas para</a:t>
            </a:r>
          </a:p>
          <a:p>
            <a:pPr marL="114300" indent="0">
              <a:buNone/>
            </a:pPr>
            <a:r>
              <a:rPr lang="es-ES" sz="1200" dirty="0"/>
              <a:t>desarrollar el entregable.</a:t>
            </a:r>
          </a:p>
          <a:p>
            <a:pPr marL="114300" indent="0">
              <a:buNone/>
            </a:pPr>
            <a:endParaRPr lang="es-ES" sz="1200" dirty="0"/>
          </a:p>
          <a:p>
            <a:pPr marL="114300" indent="0">
              <a:buNone/>
            </a:pPr>
            <a:r>
              <a:rPr lang="es-ES" sz="1200" dirty="0"/>
              <a:t>Los objetivos del curso son:</a:t>
            </a:r>
          </a:p>
          <a:p>
            <a:pPr marL="114300" indent="0">
              <a:buNone/>
            </a:pPr>
            <a:r>
              <a:rPr lang="es-ES" sz="1200" dirty="0"/>
              <a:t>● Entender el rol de un </a:t>
            </a:r>
            <a:r>
              <a:rPr lang="es-ES" sz="1200" dirty="0" err="1"/>
              <a:t>Scrum</a:t>
            </a:r>
            <a:r>
              <a:rPr lang="es-ES" sz="1200" dirty="0"/>
              <a:t> </a:t>
            </a:r>
            <a:r>
              <a:rPr lang="es-ES" sz="1200" dirty="0" err="1"/>
              <a:t>Developer</a:t>
            </a:r>
            <a:r>
              <a:rPr lang="es-ES" sz="1200" dirty="0"/>
              <a:t> basado en el </a:t>
            </a:r>
            <a:r>
              <a:rPr lang="es-ES" sz="1200" dirty="0" err="1"/>
              <a:t>Scrum</a:t>
            </a:r>
            <a:r>
              <a:rPr lang="es-ES" sz="1200" dirty="0"/>
              <a:t> </a:t>
            </a:r>
            <a:r>
              <a:rPr lang="es-ES" sz="1200" dirty="0" err="1"/>
              <a:t>Guide</a:t>
            </a:r>
            <a:r>
              <a:rPr lang="es-ES" sz="1200" dirty="0"/>
              <a:t>™</a:t>
            </a:r>
          </a:p>
          <a:p>
            <a:pPr marL="114300" indent="0">
              <a:buNone/>
            </a:pPr>
            <a:r>
              <a:rPr lang="es-ES" sz="1200" dirty="0"/>
              <a:t>● Comprender las responsabilidades del </a:t>
            </a:r>
            <a:r>
              <a:rPr lang="es-ES" sz="1200" dirty="0" err="1"/>
              <a:t>Scrum</a:t>
            </a:r>
            <a:r>
              <a:rPr lang="es-ES" sz="1200" dirty="0"/>
              <a:t> </a:t>
            </a:r>
            <a:r>
              <a:rPr lang="es-ES" sz="1200" dirty="0" err="1"/>
              <a:t>Developer</a:t>
            </a:r>
            <a:endParaRPr lang="es-ES" sz="1200" dirty="0"/>
          </a:p>
          <a:p>
            <a:pPr marL="114300" indent="0">
              <a:buNone/>
            </a:pPr>
            <a:r>
              <a:rPr lang="es-ES" sz="1200" dirty="0"/>
              <a:t>● Prepararse para ejercer el rol de un </a:t>
            </a:r>
            <a:r>
              <a:rPr lang="es-ES" sz="1200" dirty="0" err="1"/>
              <a:t>Scrum</a:t>
            </a:r>
            <a:r>
              <a:rPr lang="es-ES" sz="1200" dirty="0"/>
              <a:t> </a:t>
            </a:r>
            <a:r>
              <a:rPr lang="es-ES" sz="1200" dirty="0" err="1"/>
              <a:t>Developer</a:t>
            </a:r>
            <a:r>
              <a:rPr lang="es-ES" sz="1200" dirty="0"/>
              <a:t> en una organización que usa </a:t>
            </a:r>
            <a:r>
              <a:rPr lang="es-ES" sz="1200" dirty="0" err="1"/>
              <a:t>Scrum</a:t>
            </a:r>
            <a:endParaRPr lang="es-ES" sz="1200" dirty="0"/>
          </a:p>
          <a:p>
            <a:pPr marL="114300" indent="0">
              <a:buNone/>
            </a:pPr>
            <a:r>
              <a:rPr lang="es-ES" sz="1200" dirty="0"/>
              <a:t>● Entender los términos y definiciones claves para pasar con éxito el examen de </a:t>
            </a:r>
            <a:r>
              <a:rPr lang="es-ES" sz="1200" dirty="0" err="1"/>
              <a:t>Scrum</a:t>
            </a:r>
            <a:r>
              <a:rPr lang="es-ES" sz="1200" dirty="0"/>
              <a:t> </a:t>
            </a:r>
            <a:r>
              <a:rPr lang="es-ES" sz="1200" dirty="0" err="1"/>
              <a:t>Developer</a:t>
            </a:r>
            <a:r>
              <a:rPr lang="es-ES" sz="1200" dirty="0"/>
              <a:t> Professional </a:t>
            </a:r>
            <a:r>
              <a:rPr lang="es-ES" sz="1200" dirty="0" err="1"/>
              <a:t>Certificate</a:t>
            </a:r>
            <a:r>
              <a:rPr lang="es-ES" sz="1200" dirty="0"/>
              <a:t> SDPC™</a:t>
            </a:r>
          </a:p>
          <a:p>
            <a:pPr marL="114300" indent="0">
              <a:buNone/>
            </a:pPr>
            <a:r>
              <a:rPr lang="es-ES" sz="1200" dirty="0"/>
              <a:t>● Alcanzar el reconocimiento con la Certificación Profesional de </a:t>
            </a:r>
            <a:r>
              <a:rPr lang="es-ES" sz="1200" dirty="0" err="1"/>
              <a:t>CertiProf</a:t>
            </a:r>
            <a:r>
              <a:rPr lang="es-ES" sz="1200" dirty="0"/>
              <a:t>®</a:t>
            </a:r>
          </a:p>
          <a:p>
            <a:pPr marL="114300" indent="0">
              <a:buNone/>
            </a:pPr>
            <a:endParaRPr lang="es-ES" sz="1200" dirty="0"/>
          </a:p>
          <a:p>
            <a:pPr marL="114300" indent="0">
              <a:buNone/>
            </a:pPr>
            <a:r>
              <a:rPr lang="es-ES" sz="1100" dirty="0"/>
              <a:t>El curso está basado en la Guía Oficial de </a:t>
            </a:r>
            <a:r>
              <a:rPr lang="es-ES" sz="1100" dirty="0" err="1"/>
              <a:t>Scrum</a:t>
            </a:r>
            <a:r>
              <a:rPr lang="es-ES" sz="1100" dirty="0"/>
              <a:t> 2020 creada por Ken </a:t>
            </a:r>
            <a:r>
              <a:rPr lang="es-ES" sz="1100" dirty="0" err="1"/>
              <a:t>Schwaber</a:t>
            </a:r>
            <a:r>
              <a:rPr lang="es-ES" sz="1100" dirty="0"/>
              <a:t> y Jeff Sutherland.</a:t>
            </a:r>
          </a:p>
          <a:p>
            <a:pPr marL="114300" indent="0">
              <a:buNone/>
            </a:pPr>
            <a:endParaRPr lang="es-ES" sz="1200" dirty="0"/>
          </a:p>
          <a:p>
            <a:pPr marL="114300" indent="0">
              <a:buNone/>
            </a:pPr>
            <a:endParaRPr lang="es-ES" sz="1200" dirty="0"/>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6037823" y="1276377"/>
            <a:ext cx="3169920" cy="3647152"/>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a:t>
            </a:r>
            <a:r>
              <a:rPr lang="es-ES" sz="1050" dirty="0" err="1">
                <a:effectLst/>
                <a:latin typeface="Arial" panose="020B0604020202020204" pitchFamily="34" charset="0"/>
              </a:rPr>
              <a:t>prerequisitos</a:t>
            </a:r>
            <a:r>
              <a:rPr lang="es-ES" sz="1050" dirty="0">
                <a:effectLst/>
                <a:latin typeface="Arial" panose="020B0604020202020204" pitchFamily="34" charset="0"/>
              </a:rPr>
              <a:t> formales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Teoría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 </a:t>
            </a:r>
            <a:r>
              <a:rPr lang="es-ES" sz="1050" dirty="0">
                <a:solidFill>
                  <a:srgbClr val="000000"/>
                </a:solidFill>
                <a:effectLst/>
                <a:latin typeface="Arial" panose="020B0604020202020204" pitchFamily="34" charset="0"/>
              </a:rPr>
              <a:t>Valores y principios de </a:t>
            </a:r>
            <a:r>
              <a:rPr lang="es-ES" sz="1050" dirty="0" err="1">
                <a:solidFill>
                  <a:srgbClr val="000000"/>
                </a:solidFill>
                <a:effectLst/>
                <a:latin typeface="Arial" panose="020B0604020202020204" pitchFamily="34" charset="0"/>
              </a:rPr>
              <a:t>Scrum</a:t>
            </a:r>
            <a:endParaRPr lang="es-ES" sz="1050" dirty="0">
              <a:solidFill>
                <a:srgbClr val="000000"/>
              </a:solidFill>
              <a:effectLst/>
              <a:latin typeface="Arial" panose="020B0604020202020204" pitchFamily="34" charset="0"/>
            </a:endParaRPr>
          </a:p>
          <a:p>
            <a:r>
              <a:rPr lang="es-ES" sz="1050" dirty="0">
                <a:latin typeface="Arial" panose="020B0604020202020204" pitchFamily="34" charset="0"/>
              </a:rPr>
              <a:t>● </a:t>
            </a:r>
            <a:r>
              <a:rPr lang="es-ES" sz="1050" dirty="0" err="1">
                <a:latin typeface="Arial" panose="020B0604020202020204" pitchFamily="34" charset="0"/>
              </a:rPr>
              <a:t>Scrum</a:t>
            </a:r>
            <a:r>
              <a:rPr lang="es-ES" sz="1050" dirty="0">
                <a:latin typeface="Arial" panose="020B0604020202020204" pitchFamily="34" charset="0"/>
              </a:rPr>
              <a:t> </a:t>
            </a:r>
            <a:r>
              <a:rPr lang="es-ES" sz="1050" dirty="0" err="1">
                <a:latin typeface="Arial" panose="020B0604020202020204" pitchFamily="34" charset="0"/>
              </a:rPr>
              <a:t>Team</a:t>
            </a:r>
            <a:r>
              <a:rPr lang="es-ES" sz="1050" dirty="0">
                <a:latin typeface="Arial" panose="020B0604020202020204" pitchFamily="34" charset="0"/>
              </a:rPr>
              <a:t> </a:t>
            </a:r>
          </a:p>
          <a:p>
            <a:r>
              <a:rPr lang="es-ES" sz="1050" dirty="0">
                <a:latin typeface="Arial" panose="020B0604020202020204" pitchFamily="34" charset="0"/>
              </a:rPr>
              <a:t>● </a:t>
            </a:r>
            <a:r>
              <a:rPr lang="es-ES" sz="1050" dirty="0">
                <a:solidFill>
                  <a:srgbClr val="000000"/>
                </a:solidFill>
                <a:effectLst/>
                <a:latin typeface="Arial" panose="020B0604020202020204" pitchFamily="34" charset="0"/>
              </a:rPr>
              <a:t>El Desarrollo del producto</a:t>
            </a:r>
          </a:p>
          <a:p>
            <a:r>
              <a:rPr lang="es-ES" sz="1050" dirty="0">
                <a:latin typeface="Arial" panose="020B0604020202020204" pitchFamily="34" charset="0"/>
              </a:rPr>
              <a:t>● Conceptos claves de </a:t>
            </a:r>
            <a:r>
              <a:rPr lang="es-ES" sz="1050" dirty="0" err="1">
                <a:latin typeface="Arial" panose="020B0604020202020204" pitchFamily="34" charset="0"/>
              </a:rPr>
              <a:t>Scrum</a:t>
            </a:r>
            <a:endParaRPr lang="es-ES" sz="1050" dirty="0">
              <a:solidFill>
                <a:srgbClr val="000000"/>
              </a:solidFill>
              <a:effectLst/>
              <a:latin typeface="Arial" panose="020B0604020202020204" pitchFamily="34" charset="0"/>
            </a:endParaRPr>
          </a:p>
          <a:p>
            <a:r>
              <a:rPr lang="es-ES" sz="1050" dirty="0">
                <a:latin typeface="Arial" panose="020B0604020202020204" pitchFamily="34" charset="0"/>
              </a:rPr>
              <a:t>● Eventos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 </a:t>
            </a:r>
            <a:r>
              <a:rPr lang="es-ES" sz="1050" dirty="0">
                <a:solidFill>
                  <a:srgbClr val="000000"/>
                </a:solidFill>
                <a:effectLst/>
                <a:latin typeface="Arial" panose="020B0604020202020204" pitchFamily="34" charset="0"/>
              </a:rPr>
              <a:t>Artefactos de Scrum</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y equipos de desarrollo de productos, servicios o procesos. </a:t>
            </a:r>
          </a:p>
          <a:p>
            <a:pPr marL="171450" indent="-171450">
              <a:buFont typeface="Arial" panose="020B0604020202020204" pitchFamily="34" charset="0"/>
              <a:buChar char="•"/>
            </a:pPr>
            <a:r>
              <a:rPr lang="es-ES" sz="1050" dirty="0">
                <a:latin typeface="Arial" panose="020B0604020202020204" pitchFamily="34" charset="0"/>
              </a:rPr>
              <a:t>Analistas, ingenieros, </a:t>
            </a:r>
            <a:r>
              <a:rPr lang="es-ES" sz="1050" dirty="0" err="1">
                <a:latin typeface="Arial" panose="020B0604020202020204" pitchFamily="34" charset="0"/>
              </a:rPr>
              <a:t>tester</a:t>
            </a:r>
            <a:r>
              <a:rPr lang="es-ES" sz="1050" dirty="0">
                <a:latin typeface="Arial" panose="020B0604020202020204" pitchFamily="34" charset="0"/>
              </a:rPr>
              <a:t>, desarrolladores</a:t>
            </a:r>
          </a:p>
          <a:p>
            <a:pPr marL="171450" indent="-171450">
              <a:buFont typeface="Arial" panose="020B0604020202020204" pitchFamily="34" charset="0"/>
              <a:buChar char="•"/>
            </a:pPr>
            <a:r>
              <a:rPr lang="es-ES" sz="1050" dirty="0">
                <a:latin typeface="Arial" panose="020B0604020202020204" pitchFamily="34" charset="0"/>
              </a:rPr>
              <a:t>Cualquier profesional que quiera trabajar en equipos Scrum como </a:t>
            </a:r>
            <a:r>
              <a:rPr lang="es-ES" sz="1050" dirty="0" err="1">
                <a:latin typeface="Arial" panose="020B0604020202020204" pitchFamily="34" charset="0"/>
              </a:rPr>
              <a:t>Developer</a:t>
            </a:r>
            <a:r>
              <a:rPr lang="es-ES" sz="1050" dirty="0">
                <a:latin typeface="Arial" panose="020B0604020202020204" pitchFamily="34" charset="0"/>
              </a:rPr>
              <a:t>. </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557007" y="1186434"/>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606370" y="1831046"/>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663520" y="4366312"/>
            <a:ext cx="481076" cy="481076"/>
          </a:xfrm>
          <a:prstGeom prst="rect">
            <a:avLst/>
          </a:prstGeom>
        </p:spPr>
      </p:pic>
      <p:pic>
        <p:nvPicPr>
          <p:cNvPr id="9" name="Imagen 8">
            <a:extLst>
              <a:ext uri="{FF2B5EF4-FFF2-40B4-BE49-F238E27FC236}">
                <a16:creationId xmlns:a16="http://schemas.microsoft.com/office/drawing/2014/main" id="{E0DBB4D9-540A-9841-B6D1-68AA405895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8100" y="130995"/>
            <a:ext cx="1224000" cy="1224000"/>
          </a:xfrm>
          <a:prstGeom prst="rect">
            <a:avLst/>
          </a:prstGeom>
        </p:spPr>
      </p:pic>
      <p:pic>
        <p:nvPicPr>
          <p:cNvPr id="13" name="Imagen 12">
            <a:extLst>
              <a:ext uri="{FF2B5EF4-FFF2-40B4-BE49-F238E27FC236}">
                <a16:creationId xmlns:a16="http://schemas.microsoft.com/office/drawing/2014/main" id="{2B4D96AE-81F6-4456-85E1-BCFF8656EB00}"/>
              </a:ext>
            </a:extLst>
          </p:cNvPr>
          <p:cNvPicPr>
            <a:picLocks noChangeAspect="1"/>
          </p:cNvPicPr>
          <p:nvPr/>
        </p:nvPicPr>
        <p:blipFill>
          <a:blip r:embed="rId6"/>
          <a:stretch>
            <a:fillRect/>
          </a:stretch>
        </p:blipFill>
        <p:spPr>
          <a:xfrm>
            <a:off x="5663520" y="3317356"/>
            <a:ext cx="481076" cy="341409"/>
          </a:xfrm>
          <a:prstGeom prst="rect">
            <a:avLst/>
          </a:prstGeom>
        </p:spPr>
      </p:pic>
      <p:pic>
        <p:nvPicPr>
          <p:cNvPr id="14" name="Picture 2" descr="Grupo Compusof - Home | Facebook">
            <a:extLst>
              <a:ext uri="{FF2B5EF4-FFF2-40B4-BE49-F238E27FC236}">
                <a16:creationId xmlns:a16="http://schemas.microsoft.com/office/drawing/2014/main" id="{B90E49AF-96D4-43AA-AF17-57F819B7D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9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User</a:t>
            </a:r>
            <a:r>
              <a:rPr lang="es-ES" dirty="0"/>
              <a:t> </a:t>
            </a:r>
            <a:r>
              <a:rPr lang="es-ES" dirty="0" err="1"/>
              <a:t>Stories</a:t>
            </a:r>
            <a:r>
              <a:rPr lang="es-ES" dirty="0"/>
              <a:t> </a:t>
            </a:r>
            <a:r>
              <a:rPr lang="es-ES" dirty="0" err="1"/>
              <a:t>Foundation</a:t>
            </a:r>
            <a:endParaRPr lang="es-ES" dirty="0"/>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3861725" cy="3454500"/>
          </a:xfrm>
        </p:spPr>
        <p:txBody>
          <a:bodyPr/>
          <a:lstStyle/>
          <a:p>
            <a:pPr marL="114300" indent="0">
              <a:buNone/>
            </a:pPr>
            <a:r>
              <a:rPr lang="es-ES" sz="1200" dirty="0"/>
              <a:t>Las </a:t>
            </a:r>
            <a:r>
              <a:rPr lang="es-ES" sz="1200" b="1" dirty="0"/>
              <a:t>historias de usuario </a:t>
            </a:r>
            <a:r>
              <a:rPr lang="es-ES" sz="1200" dirty="0"/>
              <a:t>son un poderoso medio para fomentar la cooperación y la enseñanza de muchas cosas. Estas permiten crear un vínculo entre usuarios o consumidores y desarrolladores de</a:t>
            </a:r>
          </a:p>
          <a:p>
            <a:pPr marL="114300" indent="0">
              <a:buNone/>
            </a:pPr>
            <a:r>
              <a:rPr lang="es-ES" sz="1200" dirty="0"/>
              <a:t>productos o servicios. Y esta relación es el primer gran paso hacia la creación y cumbre de productos admirables, que influencien positivamente a las personas que los usen o consuman e incluso cambien para mejorar su estilo de vida.</a:t>
            </a:r>
          </a:p>
          <a:p>
            <a:pPr marL="114300" indent="0">
              <a:buNone/>
            </a:pPr>
            <a:endParaRPr lang="es-ES" sz="1200" dirty="0"/>
          </a:p>
          <a:p>
            <a:pPr marL="114300" indent="0">
              <a:buNone/>
            </a:pPr>
            <a:r>
              <a:rPr lang="es-ES" sz="1200" dirty="0"/>
              <a:t>Este curso/ taller completamente dinámico, proporciona los fundamentos sobre las principales características de las historias de usuario como instrumentos de comunicación entre los miembros</a:t>
            </a:r>
          </a:p>
          <a:p>
            <a:pPr marL="114300" indent="0">
              <a:buNone/>
            </a:pPr>
            <a:r>
              <a:rPr lang="es-ES" sz="1200" dirty="0"/>
              <a:t>de equipo y los demás interesados en los proyectos de desarrollo de productos o servicios, sean de tecnología o de cualquier otra área del negocio.</a:t>
            </a:r>
          </a:p>
          <a:p>
            <a:pPr marL="114300" indent="0">
              <a:buNone/>
            </a:pPr>
            <a:endParaRPr lang="es-ES" sz="1200" dirty="0"/>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4791458" y="129678"/>
            <a:ext cx="4258484" cy="4947508"/>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00" dirty="0">
                <a:latin typeface="Arial" panose="020B0604020202020204" pitchFamily="34" charset="0"/>
              </a:rPr>
              <a:t>Haber recibido formación en al menos uno</a:t>
            </a:r>
          </a:p>
          <a:p>
            <a:r>
              <a:rPr lang="es-ES" sz="1000" dirty="0">
                <a:latin typeface="Arial" panose="020B0604020202020204" pitchFamily="34" charset="0"/>
              </a:rPr>
              <a:t>de estos temas: </a:t>
            </a:r>
            <a:r>
              <a:rPr lang="es-ES" sz="1000" dirty="0" err="1">
                <a:latin typeface="Arial" panose="020B0604020202020204" pitchFamily="34" charset="0"/>
              </a:rPr>
              <a:t>Scrum</a:t>
            </a:r>
            <a:r>
              <a:rPr lang="es-ES" sz="1000" dirty="0">
                <a:latin typeface="Arial" panose="020B0604020202020204" pitchFamily="34" charset="0"/>
              </a:rPr>
              <a:t> Master, </a:t>
            </a:r>
            <a:r>
              <a:rPr lang="es-ES" sz="1000" dirty="0" err="1">
                <a:latin typeface="Arial" panose="020B0604020202020204" pitchFamily="34" charset="0"/>
              </a:rPr>
              <a:t>Product</a:t>
            </a:r>
            <a:r>
              <a:rPr lang="es-ES" sz="1000" dirty="0">
                <a:latin typeface="Arial" panose="020B0604020202020204" pitchFamily="34" charset="0"/>
              </a:rPr>
              <a:t> </a:t>
            </a:r>
            <a:r>
              <a:rPr lang="es-ES" sz="1000" dirty="0" err="1">
                <a:latin typeface="Arial" panose="020B0604020202020204" pitchFamily="34" charset="0"/>
              </a:rPr>
              <a:t>Owner</a:t>
            </a:r>
            <a:r>
              <a:rPr lang="es-ES" sz="1000" dirty="0">
                <a:latin typeface="Arial" panose="020B0604020202020204" pitchFamily="34" charset="0"/>
              </a:rPr>
              <a:t>, </a:t>
            </a:r>
            <a:r>
              <a:rPr lang="es-ES" sz="1000" dirty="0" err="1">
                <a:latin typeface="Arial" panose="020B0604020202020204" pitchFamily="34" charset="0"/>
              </a:rPr>
              <a:t>Developer</a:t>
            </a:r>
            <a:r>
              <a:rPr lang="es-ES" sz="1000" dirty="0">
                <a:latin typeface="Arial" panose="020B0604020202020204" pitchFamily="34" charset="0"/>
              </a:rPr>
              <a:t> </a:t>
            </a:r>
            <a:r>
              <a:rPr lang="es-ES" sz="1000" dirty="0" err="1">
                <a:latin typeface="Arial" panose="020B0604020202020204" pitchFamily="34" charset="0"/>
              </a:rPr>
              <a:t>Team</a:t>
            </a:r>
            <a:r>
              <a:rPr lang="es-ES" sz="1000" dirty="0">
                <a:latin typeface="Arial" panose="020B0604020202020204" pitchFamily="34" charset="0"/>
              </a:rPr>
              <a:t> </a:t>
            </a:r>
            <a:r>
              <a:rPr lang="es-ES" sz="1000" dirty="0" err="1">
                <a:latin typeface="Arial" panose="020B0604020202020204" pitchFamily="34" charset="0"/>
              </a:rPr>
              <a:t>Member</a:t>
            </a:r>
            <a:br>
              <a:rPr lang="es-ES" sz="1000" dirty="0">
                <a:effectLst/>
                <a:latin typeface="Arial" panose="020B0604020202020204" pitchFamily="34" charset="0"/>
              </a:rPr>
            </a:br>
            <a:endParaRPr lang="es-ES" sz="100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00" dirty="0">
                <a:latin typeface="Arial" panose="020B0604020202020204" pitchFamily="34" charset="0"/>
              </a:rPr>
              <a:t>• Entender los beneficios de usar historias de usuario en entornos inciertos y ambiguos</a:t>
            </a:r>
          </a:p>
          <a:p>
            <a:r>
              <a:rPr lang="es-ES" sz="1000" dirty="0">
                <a:latin typeface="Arial" panose="020B0604020202020204" pitchFamily="34" charset="0"/>
              </a:rPr>
              <a:t>• Desarrollar las habilidades necesarias para usar las historias de usuario como instrumentos de conversación entre las partes interesadas</a:t>
            </a:r>
          </a:p>
          <a:p>
            <a:r>
              <a:rPr lang="es-ES" sz="1000" dirty="0">
                <a:latin typeface="Arial" panose="020B0604020202020204" pitchFamily="34" charset="0"/>
              </a:rPr>
              <a:t>• Aplicar varias formas de escribir historias de usuario</a:t>
            </a:r>
          </a:p>
          <a:p>
            <a:r>
              <a:rPr lang="es-ES" sz="1000" dirty="0">
                <a:latin typeface="Arial" panose="020B0604020202020204" pitchFamily="34" charset="0"/>
              </a:rPr>
              <a:t>• Reconocer si una historia de usuario cumple con los atributos de toda buena historia de usuario</a:t>
            </a:r>
          </a:p>
          <a:p>
            <a:r>
              <a:rPr lang="es-ES" sz="1000" dirty="0">
                <a:latin typeface="Arial" panose="020B0604020202020204" pitchFamily="34" charset="0"/>
              </a:rPr>
              <a:t>• Emplear distintas técnicas de división de historias de usuario para que estas se puedan elaborar en períodos muy breves de tiempo, desde unas pocas horas, hasta muy pocos días</a:t>
            </a:r>
          </a:p>
          <a:p>
            <a:r>
              <a:rPr lang="es-ES" sz="1000" dirty="0">
                <a:latin typeface="Arial" panose="020B0604020202020204" pitchFamily="34" charset="0"/>
              </a:rPr>
              <a:t>• Usar las historias de usuario para comprender la propuesta de valor del producto y de sus características desde el inicio del proyecto</a:t>
            </a:r>
          </a:p>
          <a:p>
            <a:r>
              <a:rPr lang="es-ES" sz="1000" dirty="0">
                <a:latin typeface="Arial" panose="020B0604020202020204" pitchFamily="34" charset="0"/>
              </a:rPr>
              <a:t>• Guiar a otras personas de sus equipos en el uso apropiado de historias de usuario en contextos complejos y adaptativos</a:t>
            </a:r>
            <a:endParaRPr lang="es-ES" sz="1050" dirty="0">
              <a:latin typeface="Arial" panose="020B0604020202020204" pitchFamily="34" charset="0"/>
            </a:endParaRPr>
          </a:p>
          <a:p>
            <a:endParaRPr lang="es-ES" sz="1050" dirty="0">
              <a:solidFill>
                <a:srgbClr val="000000"/>
              </a:solidFill>
              <a:effectLst/>
              <a:latin typeface="Times New Roman" panose="02020603050405020304" pitchFamily="18"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y equipos de desarrollo de productos, servicios o procesos. </a:t>
            </a:r>
          </a:p>
          <a:p>
            <a:pPr marL="171450" indent="-171450">
              <a:buFont typeface="Arial" panose="020B0604020202020204" pitchFamily="34" charset="0"/>
              <a:buChar char="•"/>
            </a:pPr>
            <a:r>
              <a:rPr lang="es-ES" sz="1050" dirty="0">
                <a:latin typeface="Arial" panose="020B0604020202020204" pitchFamily="34" charset="0"/>
              </a:rPr>
              <a:t>Jefes de Proyecto, </a:t>
            </a:r>
            <a:r>
              <a:rPr lang="es-ES" sz="1050" dirty="0" err="1">
                <a:latin typeface="Arial" panose="020B0604020202020204" pitchFamily="34" charset="0"/>
              </a:rPr>
              <a:t>Product</a:t>
            </a:r>
            <a:r>
              <a:rPr lang="es-ES" sz="1050" dirty="0">
                <a:latin typeface="Arial" panose="020B0604020202020204" pitchFamily="34" charset="0"/>
              </a:rPr>
              <a:t> </a:t>
            </a:r>
            <a:r>
              <a:rPr lang="es-ES" sz="1050" dirty="0" err="1">
                <a:latin typeface="Arial" panose="020B0604020202020204" pitchFamily="34" charset="0"/>
              </a:rPr>
              <a:t>Owner</a:t>
            </a:r>
            <a:r>
              <a:rPr lang="es-ES" sz="1050" dirty="0">
                <a:latin typeface="Arial" panose="020B0604020202020204" pitchFamily="34" charset="0"/>
              </a:rPr>
              <a:t> o Scrum Master</a:t>
            </a:r>
          </a:p>
          <a:p>
            <a:pPr marL="171450" indent="-171450">
              <a:buFont typeface="Arial" panose="020B0604020202020204" pitchFamily="34" charset="0"/>
              <a:buChar char="•"/>
            </a:pPr>
            <a:r>
              <a:rPr lang="es-ES" sz="1050" dirty="0">
                <a:latin typeface="Arial" panose="020B0604020202020204" pitchFamily="34" charset="0"/>
              </a:rPr>
              <a:t>Cualquier profesional esté interesado en desarrollar proyectos Scrum. </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00" dirty="0">
                <a:effectLst/>
                <a:latin typeface="Arial" panose="020B0604020202020204" pitchFamily="34" charset="0"/>
              </a:rPr>
              <a:t>Curso de 16 horas</a:t>
            </a:r>
          </a:p>
          <a:p>
            <a:pPr>
              <a:buFont typeface="Arial" panose="020B0604020202020204" pitchFamily="34" charset="0"/>
              <a:buChar char="•"/>
            </a:pPr>
            <a:r>
              <a:rPr lang="es-ES" sz="1000" dirty="0">
                <a:latin typeface="Arial" panose="020B0604020202020204" pitchFamily="34" charset="0"/>
              </a:rPr>
              <a:t>Examen de certificación 40 preguntas </a:t>
            </a:r>
            <a:endParaRPr lang="es-ES" sz="100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4264350" y="74232"/>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4324784" y="860327"/>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4504887" y="4366311"/>
            <a:ext cx="374765" cy="374765"/>
          </a:xfrm>
          <a:prstGeom prst="rect">
            <a:avLst/>
          </a:prstGeom>
        </p:spPr>
      </p:pic>
      <p:pic>
        <p:nvPicPr>
          <p:cNvPr id="13" name="Imagen 12">
            <a:extLst>
              <a:ext uri="{FF2B5EF4-FFF2-40B4-BE49-F238E27FC236}">
                <a16:creationId xmlns:a16="http://schemas.microsoft.com/office/drawing/2014/main" id="{47CC401B-E978-4944-AC2A-98E7A8B391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2392" y="165250"/>
            <a:ext cx="1224000" cy="1224000"/>
          </a:xfrm>
          <a:prstGeom prst="rect">
            <a:avLst/>
          </a:prstGeom>
        </p:spPr>
      </p:pic>
      <p:pic>
        <p:nvPicPr>
          <p:cNvPr id="9" name="Imagen 8">
            <a:extLst>
              <a:ext uri="{FF2B5EF4-FFF2-40B4-BE49-F238E27FC236}">
                <a16:creationId xmlns:a16="http://schemas.microsoft.com/office/drawing/2014/main" id="{9CA5CCEE-FC87-4DF4-86DE-A0060A79E30C}"/>
              </a:ext>
            </a:extLst>
          </p:cNvPr>
          <p:cNvPicPr>
            <a:picLocks noChangeAspect="1"/>
          </p:cNvPicPr>
          <p:nvPr/>
        </p:nvPicPr>
        <p:blipFill>
          <a:blip r:embed="rId6"/>
          <a:stretch>
            <a:fillRect/>
          </a:stretch>
        </p:blipFill>
        <p:spPr>
          <a:xfrm>
            <a:off x="4398576" y="3299710"/>
            <a:ext cx="481076" cy="341409"/>
          </a:xfrm>
          <a:prstGeom prst="rect">
            <a:avLst/>
          </a:prstGeom>
        </p:spPr>
      </p:pic>
      <p:pic>
        <p:nvPicPr>
          <p:cNvPr id="14" name="Picture 2" descr="Grupo Compusof - Home | Facebook">
            <a:extLst>
              <a:ext uri="{FF2B5EF4-FFF2-40B4-BE49-F238E27FC236}">
                <a16:creationId xmlns:a16="http://schemas.microsoft.com/office/drawing/2014/main" id="{70DDDF30-FB17-49E3-9DCC-4BBC2B59F5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7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Kanban</a:t>
            </a:r>
            <a:r>
              <a:rPr lang="es-ES" dirty="0"/>
              <a:t> Essentials</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4660149" cy="3454500"/>
          </a:xfrm>
        </p:spPr>
        <p:txBody>
          <a:bodyPr/>
          <a:lstStyle/>
          <a:p>
            <a:pPr marL="114300" indent="0">
              <a:buNone/>
            </a:pPr>
            <a:r>
              <a:rPr lang="es-ES" sz="1200" b="1" dirty="0" err="1"/>
              <a:t>Kanban</a:t>
            </a:r>
            <a:r>
              <a:rPr lang="es-ES" sz="1200" dirty="0"/>
              <a:t> es una técnica en la que se dan instrucciones de trabajo mediante tarjetas, que están hechas en función de los requerimientos del cliente con el objetivo de controlar el avance del trabajo y lograr</a:t>
            </a:r>
          </a:p>
          <a:p>
            <a:pPr marL="114300" indent="0">
              <a:buNone/>
            </a:pPr>
            <a:r>
              <a:rPr lang="es-ES" sz="1200" dirty="0"/>
              <a:t>un producto o servicio de calidad.</a:t>
            </a:r>
          </a:p>
          <a:p>
            <a:pPr marL="114300" indent="0">
              <a:buNone/>
            </a:pPr>
            <a:endParaRPr lang="es-ES" sz="1200" dirty="0"/>
          </a:p>
          <a:p>
            <a:pPr marL="114300" indent="0">
              <a:buNone/>
            </a:pPr>
            <a:r>
              <a:rPr lang="es-ES" sz="1200" dirty="0" err="1"/>
              <a:t>Kanban</a:t>
            </a:r>
            <a:r>
              <a:rPr lang="es-ES" sz="1200" dirty="0"/>
              <a:t> ayuda particularmente a coordinar la producción de productos y servicios, adaptarse a las diferentes variaciones de la producción de productos y servicios para identificar las zonas susceptibles</a:t>
            </a:r>
          </a:p>
          <a:p>
            <a:pPr marL="114300" indent="0">
              <a:buNone/>
            </a:pPr>
            <a:r>
              <a:rPr lang="es-ES" sz="1200" dirty="0"/>
              <a:t>de mejora.</a:t>
            </a:r>
          </a:p>
          <a:p>
            <a:pPr marL="114300" indent="0">
              <a:buNone/>
            </a:pPr>
            <a:endParaRPr lang="es-ES" sz="1200" dirty="0"/>
          </a:p>
          <a:p>
            <a:pPr marL="114300" indent="0">
              <a:buNone/>
            </a:pPr>
            <a:r>
              <a:rPr lang="es-ES" sz="1200" dirty="0"/>
              <a:t>¡Conviértete en un profesional de </a:t>
            </a:r>
            <a:r>
              <a:rPr lang="es-ES" sz="1200" dirty="0" err="1"/>
              <a:t>Kanban</a:t>
            </a:r>
            <a:r>
              <a:rPr lang="es-ES" sz="1200" dirty="0"/>
              <a:t> Essentials! Esta formación te llevará a través de la historia del Kanban, a sus principios y prácticas, métricas y a implementar un sistema Kanban en tu equipo.</a:t>
            </a:r>
          </a:p>
          <a:p>
            <a:pPr marL="114300" indent="0">
              <a:buNone/>
            </a:pPr>
            <a:endParaRPr lang="es-ES" sz="1200" dirty="0"/>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5621150" y="203686"/>
            <a:ext cx="3488549" cy="4939814"/>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a:t>
            </a:r>
            <a:r>
              <a:rPr lang="es-ES" sz="1050" dirty="0" err="1">
                <a:effectLst/>
                <a:latin typeface="Arial" panose="020B0604020202020204" pitchFamily="34" charset="0"/>
              </a:rPr>
              <a:t>prerequisitos</a:t>
            </a:r>
            <a:r>
              <a:rPr lang="es-ES" sz="1050" dirty="0">
                <a:effectLst/>
                <a:latin typeface="Arial" panose="020B0604020202020204" pitchFamily="34" charset="0"/>
              </a:rPr>
              <a:t> formales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Principios Lean.</a:t>
            </a:r>
          </a:p>
          <a:p>
            <a:r>
              <a:rPr lang="es-ES" sz="1050" dirty="0">
                <a:latin typeface="Arial" panose="020B0604020202020204" pitchFamily="34" charset="0"/>
              </a:rPr>
              <a:t>● Principios ágiles.</a:t>
            </a:r>
          </a:p>
          <a:p>
            <a:r>
              <a:rPr lang="es-ES" sz="1050" dirty="0">
                <a:latin typeface="Arial" panose="020B0604020202020204" pitchFamily="34" charset="0"/>
              </a:rPr>
              <a:t>● JIT.</a:t>
            </a:r>
          </a:p>
          <a:p>
            <a:r>
              <a:rPr lang="es-ES" sz="1050" dirty="0">
                <a:latin typeface="Arial" panose="020B0604020202020204" pitchFamily="34" charset="0"/>
              </a:rPr>
              <a:t>● </a:t>
            </a:r>
            <a:r>
              <a:rPr lang="es-ES" sz="1050" dirty="0" err="1">
                <a:latin typeface="Arial" panose="020B0604020202020204" pitchFamily="34" charset="0"/>
              </a:rPr>
              <a:t>Kaizen</a:t>
            </a:r>
            <a:r>
              <a:rPr lang="es-ES" sz="1050" dirty="0">
                <a:latin typeface="Arial" panose="020B0604020202020204" pitchFamily="34" charset="0"/>
              </a:rPr>
              <a:t>.</a:t>
            </a:r>
          </a:p>
          <a:p>
            <a:r>
              <a:rPr lang="es-ES" sz="1050" dirty="0">
                <a:latin typeface="Arial" panose="020B0604020202020204" pitchFamily="34" charset="0"/>
              </a:rPr>
              <a:t>● Pensamiento Lean.</a:t>
            </a:r>
          </a:p>
          <a:p>
            <a:r>
              <a:rPr lang="es-ES" sz="1050" dirty="0">
                <a:latin typeface="Arial" panose="020B0604020202020204" pitchFamily="34" charset="0"/>
              </a:rPr>
              <a:t>● Cascada vs ágil.</a:t>
            </a:r>
          </a:p>
          <a:p>
            <a:r>
              <a:rPr lang="es-ES" sz="1050" dirty="0">
                <a:latin typeface="Arial" panose="020B0604020202020204" pitchFamily="34" charset="0"/>
              </a:rPr>
              <a:t>● </a:t>
            </a:r>
            <a:r>
              <a:rPr lang="es-ES" sz="1050" dirty="0" err="1">
                <a:latin typeface="Arial" panose="020B0604020202020204" pitchFamily="34" charset="0"/>
              </a:rPr>
              <a:t>Kanban</a:t>
            </a:r>
            <a:r>
              <a:rPr lang="es-ES" sz="1050" dirty="0">
                <a:latin typeface="Arial" panose="020B0604020202020204" pitchFamily="34" charset="0"/>
              </a:rPr>
              <a:t> (desarrollo).</a:t>
            </a:r>
          </a:p>
          <a:p>
            <a:r>
              <a:rPr lang="es-ES" sz="1050" dirty="0">
                <a:latin typeface="Arial" panose="020B0604020202020204" pitchFamily="34" charset="0"/>
              </a:rPr>
              <a:t>● Razones para elegir, o no,  Kanban.</a:t>
            </a:r>
          </a:p>
          <a:p>
            <a:r>
              <a:rPr lang="es-ES" sz="1050" dirty="0">
                <a:latin typeface="Arial" panose="020B0604020202020204" pitchFamily="34" charset="0"/>
              </a:rPr>
              <a:t>● Principios y Valores Kanban.</a:t>
            </a:r>
          </a:p>
          <a:p>
            <a:r>
              <a:rPr lang="es-ES" sz="1050" dirty="0">
                <a:latin typeface="Arial" panose="020B0604020202020204" pitchFamily="34" charset="0"/>
              </a:rPr>
              <a:t>● Tableros y Clases de Servicio de Kanban.</a:t>
            </a:r>
          </a:p>
          <a:p>
            <a:r>
              <a:rPr lang="es-ES" sz="1050" dirty="0">
                <a:latin typeface="Arial" panose="020B0604020202020204" pitchFamily="34" charset="0"/>
              </a:rPr>
              <a:t>● Teoría de las Restricciones.</a:t>
            </a:r>
          </a:p>
          <a:p>
            <a:r>
              <a:rPr lang="es-ES" sz="1050" dirty="0">
                <a:latin typeface="Arial" panose="020B0604020202020204" pitchFamily="34" charset="0"/>
              </a:rPr>
              <a:t>● Métricas Kanban.</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y equipos de desarrollo de productos, servicios o procesos. </a:t>
            </a:r>
          </a:p>
          <a:p>
            <a:pPr marL="171450" indent="-171450">
              <a:buFont typeface="Arial" panose="020B0604020202020204" pitchFamily="34" charset="0"/>
              <a:buChar char="•"/>
            </a:pPr>
            <a:r>
              <a:rPr lang="es-ES" sz="1050" dirty="0">
                <a:latin typeface="Arial" panose="020B0604020202020204" pitchFamily="34" charset="0"/>
              </a:rPr>
              <a:t>Responsables y equipos de soporte, atención de incidencias, </a:t>
            </a:r>
            <a:r>
              <a:rPr lang="es-ES" sz="1050" dirty="0" err="1">
                <a:latin typeface="Arial" panose="020B0604020202020204" pitchFamily="34" charset="0"/>
              </a:rPr>
              <a:t>etc</a:t>
            </a:r>
            <a:endParaRPr lang="es-ES" sz="1050" dirty="0">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Jefes de Proyecto, </a:t>
            </a:r>
            <a:r>
              <a:rPr lang="es-ES" sz="1050" dirty="0" err="1">
                <a:latin typeface="Arial" panose="020B0604020202020204" pitchFamily="34" charset="0"/>
              </a:rPr>
              <a:t>Product</a:t>
            </a:r>
            <a:r>
              <a:rPr lang="es-ES" sz="1050" dirty="0">
                <a:latin typeface="Arial" panose="020B0604020202020204" pitchFamily="34" charset="0"/>
              </a:rPr>
              <a:t> </a:t>
            </a:r>
            <a:r>
              <a:rPr lang="es-ES" sz="1050" dirty="0" err="1">
                <a:latin typeface="Arial" panose="020B0604020202020204" pitchFamily="34" charset="0"/>
              </a:rPr>
              <a:t>Owner</a:t>
            </a:r>
            <a:r>
              <a:rPr lang="es-ES" sz="1050" dirty="0">
                <a:latin typeface="Arial" panose="020B0604020202020204" pitchFamily="34" charset="0"/>
              </a:rPr>
              <a:t> o Scrum Master</a:t>
            </a:r>
          </a:p>
          <a:p>
            <a:pPr marL="171450" indent="-171450">
              <a:buFont typeface="Arial" panose="020B0604020202020204" pitchFamily="34" charset="0"/>
              <a:buChar char="•"/>
            </a:pPr>
            <a:r>
              <a:rPr lang="es-ES" sz="1050" dirty="0">
                <a:latin typeface="Arial" panose="020B0604020202020204" pitchFamily="34" charset="0"/>
              </a:rPr>
              <a:t>Cualquier profesional esté interesado en desarrollar proyectos Kanban</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116826" y="101055"/>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116188" y="557013"/>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181524" y="4345949"/>
            <a:ext cx="481076" cy="481076"/>
          </a:xfrm>
          <a:prstGeom prst="rect">
            <a:avLst/>
          </a:prstGeom>
        </p:spPr>
      </p:pic>
      <p:pic>
        <p:nvPicPr>
          <p:cNvPr id="9" name="Imagen 8">
            <a:extLst>
              <a:ext uri="{FF2B5EF4-FFF2-40B4-BE49-F238E27FC236}">
                <a16:creationId xmlns:a16="http://schemas.microsoft.com/office/drawing/2014/main" id="{3AD258BE-BBDA-4272-9E72-B0BDFBC4F1DD}"/>
              </a:ext>
            </a:extLst>
          </p:cNvPr>
          <p:cNvPicPr>
            <a:picLocks noChangeAspect="1"/>
          </p:cNvPicPr>
          <p:nvPr/>
        </p:nvPicPr>
        <p:blipFill>
          <a:blip r:embed="rId5"/>
          <a:stretch>
            <a:fillRect/>
          </a:stretch>
        </p:blipFill>
        <p:spPr>
          <a:xfrm>
            <a:off x="5181524" y="2885772"/>
            <a:ext cx="481076" cy="341409"/>
          </a:xfrm>
          <a:prstGeom prst="rect">
            <a:avLst/>
          </a:prstGeom>
        </p:spPr>
      </p:pic>
      <p:pic>
        <p:nvPicPr>
          <p:cNvPr id="14" name="Picture 2" descr="Grupo Compusof - Home | Facebook">
            <a:extLst>
              <a:ext uri="{FF2B5EF4-FFF2-40B4-BE49-F238E27FC236}">
                <a16:creationId xmlns:a16="http://schemas.microsoft.com/office/drawing/2014/main" id="{F6F6B5C0-EB9D-4204-A5EA-A69C6D08ED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A62FAE0B-0415-4D8A-A090-69E4310B75F2}"/>
              </a:ext>
            </a:extLst>
          </p:cNvPr>
          <p:cNvGrpSpPr/>
          <p:nvPr/>
        </p:nvGrpSpPr>
        <p:grpSpPr>
          <a:xfrm>
            <a:off x="14099" y="485375"/>
            <a:ext cx="745834" cy="715950"/>
            <a:chOff x="14099" y="485375"/>
            <a:chExt cx="745834" cy="715950"/>
          </a:xfrm>
        </p:grpSpPr>
        <p:pic>
          <p:nvPicPr>
            <p:cNvPr id="16" name="Gráfico 15" descr="Símbolo">
              <a:extLst>
                <a:ext uri="{FF2B5EF4-FFF2-40B4-BE49-F238E27FC236}">
                  <a16:creationId xmlns:a16="http://schemas.microsoft.com/office/drawing/2014/main" id="{D71FAFBE-AADC-4056-84B7-38711389AE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F3803F5B-8EC5-4ABA-988C-7497193E0DB4}"/>
                </a:ext>
              </a:extLst>
            </p:cNvPr>
            <p:cNvSpPr txBox="1"/>
            <p:nvPr/>
          </p:nvSpPr>
          <p:spPr>
            <a:xfrm>
              <a:off x="221707" y="634671"/>
              <a:ext cx="538226" cy="307777"/>
            </a:xfrm>
            <a:prstGeom prst="rect">
              <a:avLst/>
            </a:prstGeom>
            <a:noFill/>
          </p:spPr>
          <p:txBody>
            <a:bodyPr wrap="square" rtlCol="0">
              <a:spAutoFit/>
            </a:bodyPr>
            <a:lstStyle/>
            <a:p>
              <a:r>
                <a:rPr lang="es-ES" b="1" dirty="0"/>
                <a:t>6</a:t>
              </a:r>
            </a:p>
          </p:txBody>
        </p:sp>
      </p:grpSp>
    </p:spTree>
    <p:extLst>
      <p:ext uri="{BB962C8B-B14F-4D97-AF65-F5344CB8AC3E}">
        <p14:creationId xmlns:p14="http://schemas.microsoft.com/office/powerpoint/2010/main" val="13027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DevOps</a:t>
            </a:r>
            <a:r>
              <a:rPr lang="es-ES" dirty="0"/>
              <a:t> Essentials</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20" y="1152350"/>
            <a:ext cx="4922428" cy="2212642"/>
          </a:xfrm>
        </p:spPr>
        <p:txBody>
          <a:bodyPr/>
          <a:lstStyle/>
          <a:p>
            <a:pPr marL="114300" indent="0">
              <a:buNone/>
            </a:pPr>
            <a:r>
              <a:rPr lang="es-ES" sz="1100" b="1" dirty="0" err="1"/>
              <a:t>DevOps</a:t>
            </a:r>
            <a:r>
              <a:rPr lang="es-ES" sz="1100" b="1" dirty="0"/>
              <a:t> </a:t>
            </a:r>
            <a:r>
              <a:rPr lang="es-ES" sz="1100" dirty="0"/>
              <a:t>es más que una tecnología o un grupo de herramientas, es una mentalidad que requiere evolución cultural. </a:t>
            </a:r>
          </a:p>
          <a:p>
            <a:pPr marL="114300" indent="0">
              <a:buNone/>
            </a:pPr>
            <a:endParaRPr lang="es-ES" sz="1100" dirty="0"/>
          </a:p>
          <a:p>
            <a:pPr marL="114300" indent="0">
              <a:buNone/>
            </a:pPr>
            <a:r>
              <a:rPr lang="es-ES" sz="1100" dirty="0"/>
              <a:t>Son personas, procesos y las herramientas correctas para hacer que tu aplicación </a:t>
            </a:r>
            <a:r>
              <a:rPr lang="es-ES" sz="1100" dirty="0" err="1"/>
              <a:t>Lyfe</a:t>
            </a:r>
            <a:r>
              <a:rPr lang="es-ES" sz="1100" dirty="0"/>
              <a:t> </a:t>
            </a:r>
            <a:r>
              <a:rPr lang="es-ES" sz="1100" dirty="0" err="1"/>
              <a:t>Cycle</a:t>
            </a:r>
            <a:r>
              <a:rPr lang="es-ES" sz="1100" dirty="0"/>
              <a:t> sea más veloz y predecible.</a:t>
            </a:r>
          </a:p>
          <a:p>
            <a:pPr marL="114300" indent="0">
              <a:buNone/>
            </a:pPr>
            <a:endParaRPr lang="es-ES" sz="1100" dirty="0"/>
          </a:p>
          <a:p>
            <a:pPr marL="114300" indent="0">
              <a:buNone/>
            </a:pPr>
            <a:r>
              <a:rPr lang="es-ES" sz="1100" b="1" dirty="0" err="1"/>
              <a:t>DevOps</a:t>
            </a:r>
            <a:r>
              <a:rPr lang="es-ES" sz="1100" b="1" dirty="0"/>
              <a:t> Essentials </a:t>
            </a:r>
            <a:r>
              <a:rPr lang="es-ES" sz="1100" dirty="0"/>
              <a:t>explora el cambio en la mentalidad y los procesos desde enfoques tradicionales, aún más si la organización todavía no se </a:t>
            </a:r>
            <a:r>
              <a:rPr lang="es-ES" sz="1100" dirty="0" err="1"/>
              <a:t>acoje</a:t>
            </a:r>
            <a:r>
              <a:rPr lang="es-ES" sz="1100" dirty="0"/>
              <a:t> a los principios Agile.</a:t>
            </a:r>
          </a:p>
          <a:p>
            <a:pPr marL="114300" indent="0">
              <a:buNone/>
            </a:pPr>
            <a:r>
              <a:rPr lang="es-ES" sz="1100" dirty="0"/>
              <a:t>La organización debe adoptar un enfoque colaborativo que </a:t>
            </a:r>
            <a:r>
              <a:rPr lang="es-ES" sz="1100" dirty="0" err="1"/>
              <a:t>reuna</a:t>
            </a:r>
            <a:r>
              <a:rPr lang="es-ES" sz="1100" dirty="0"/>
              <a:t> a todos los involucrados en entregas, no solo Desarrollo y Operaciones.</a:t>
            </a:r>
          </a:p>
          <a:p>
            <a:pPr marL="114300" indent="0">
              <a:buNone/>
            </a:pPr>
            <a:endParaRPr lang="es-ES" sz="1100" dirty="0"/>
          </a:p>
          <a:p>
            <a:pPr marL="114300" indent="0">
              <a:buNone/>
            </a:pPr>
            <a:r>
              <a:rPr lang="es-ES" sz="1100" b="1" dirty="0">
                <a:solidFill>
                  <a:srgbClr val="F7792C"/>
                </a:solidFill>
                <a:latin typeface="Arial" panose="020B0604020202020204" pitchFamily="34" charset="0"/>
              </a:rPr>
              <a:t>Requisitos Previos:</a:t>
            </a:r>
            <a:endParaRPr lang="es-ES" sz="1100" dirty="0">
              <a:solidFill>
                <a:srgbClr val="F7792C"/>
              </a:solidFill>
              <a:latin typeface="Arial" panose="020B0604020202020204" pitchFamily="34" charset="0"/>
            </a:endParaRPr>
          </a:p>
          <a:p>
            <a:pPr marL="114300" indent="0">
              <a:buNone/>
            </a:pPr>
            <a:r>
              <a:rPr lang="es-ES" sz="1100" dirty="0">
                <a:latin typeface="Arial" panose="020B0604020202020204" pitchFamily="34" charset="0"/>
              </a:rPr>
              <a:t>No hay </a:t>
            </a:r>
            <a:r>
              <a:rPr lang="es-ES" sz="1100" dirty="0" err="1">
                <a:latin typeface="Arial" panose="020B0604020202020204" pitchFamily="34" charset="0"/>
              </a:rPr>
              <a:t>prerequisitos</a:t>
            </a:r>
            <a:r>
              <a:rPr lang="es-ES" sz="1100" dirty="0">
                <a:latin typeface="Arial" panose="020B0604020202020204" pitchFamily="34" charset="0"/>
              </a:rPr>
              <a:t> formales </a:t>
            </a:r>
          </a:p>
          <a:p>
            <a:pPr marL="114300" indent="0">
              <a:buNone/>
            </a:pPr>
            <a:endParaRPr lang="es-ES" sz="1100" dirty="0">
              <a:latin typeface="Arial" panose="020B0604020202020204" pitchFamily="34" charset="0"/>
            </a:endParaRPr>
          </a:p>
          <a:p>
            <a:pPr marL="171450" indent="-171450">
              <a:buFont typeface="Arial" panose="020B0604020202020204" pitchFamily="34" charset="0"/>
              <a:buChar char="•"/>
            </a:pPr>
            <a:r>
              <a:rPr lang="es-ES" sz="1100" b="1" dirty="0">
                <a:solidFill>
                  <a:srgbClr val="F7792C"/>
                </a:solidFill>
                <a:latin typeface="Arial" panose="020B0604020202020204" pitchFamily="34" charset="0"/>
              </a:rPr>
              <a:t>Training:</a:t>
            </a:r>
            <a:endParaRPr lang="es-ES" sz="1100" dirty="0">
              <a:solidFill>
                <a:srgbClr val="F7792C"/>
              </a:solidFill>
              <a:latin typeface="Arial" panose="020B0604020202020204" pitchFamily="34" charset="0"/>
            </a:endParaRPr>
          </a:p>
          <a:p>
            <a:pPr marL="114300" indent="0">
              <a:buNone/>
            </a:pPr>
            <a:r>
              <a:rPr lang="es-ES" sz="1100" dirty="0">
                <a:latin typeface="Arial" panose="020B0604020202020204" pitchFamily="34" charset="0"/>
              </a:rPr>
              <a:t>Curso de 16 horas</a:t>
            </a:r>
          </a:p>
          <a:p>
            <a:pPr marL="114300" indent="0">
              <a:buNone/>
            </a:pPr>
            <a:r>
              <a:rPr lang="es-ES" sz="1100" dirty="0">
                <a:latin typeface="Arial" panose="020B0604020202020204" pitchFamily="34" charset="0"/>
              </a:rPr>
              <a:t>Examen de certificación 40 preguntas </a:t>
            </a:r>
          </a:p>
          <a:p>
            <a:pPr marL="114300" indent="0">
              <a:buNone/>
            </a:pPr>
            <a:endParaRPr lang="es-ES" sz="11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5617596" y="97408"/>
            <a:ext cx="3478434" cy="5463034"/>
          </a:xfrm>
          <a:prstGeom prst="rect">
            <a:avLst/>
          </a:prstGeom>
          <a:noFill/>
        </p:spPr>
        <p:txBody>
          <a:bodyPr wrap="square">
            <a:spAutoFit/>
          </a:bodyPr>
          <a:lstStyle/>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1. Vista general sobre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2. Historia de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3. El </a:t>
            </a:r>
            <a:r>
              <a:rPr lang="es-ES" sz="1050" dirty="0" err="1">
                <a:latin typeface="Arial" panose="020B0604020202020204" pitchFamily="34" charset="0"/>
              </a:rPr>
              <a:t>Proposito</a:t>
            </a:r>
            <a:r>
              <a:rPr lang="es-ES" sz="1050" dirty="0">
                <a:latin typeface="Arial" panose="020B0604020202020204" pitchFamily="34" charset="0"/>
              </a:rPr>
              <a:t> de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4. Introducción a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5. Definiciones de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6. Beneficios de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7. Desarrollo de Software </a:t>
            </a:r>
            <a:r>
              <a:rPr lang="es-ES" sz="1050" dirty="0" err="1">
                <a:latin typeface="Arial" panose="020B0604020202020204" pitchFamily="34" charset="0"/>
              </a:rPr>
              <a:t>Life</a:t>
            </a:r>
            <a:r>
              <a:rPr lang="es-ES" sz="1050" dirty="0">
                <a:latin typeface="Arial" panose="020B0604020202020204" pitchFamily="34" charset="0"/>
              </a:rPr>
              <a:t> </a:t>
            </a:r>
            <a:r>
              <a:rPr lang="es-ES" sz="1050" dirty="0" err="1">
                <a:latin typeface="Arial" panose="020B0604020202020204" pitchFamily="34" charset="0"/>
              </a:rPr>
              <a:t>Cycle</a:t>
            </a:r>
            <a:r>
              <a:rPr lang="es-ES" sz="1050" dirty="0">
                <a:latin typeface="Arial" panose="020B0604020202020204" pitchFamily="34" charset="0"/>
              </a:rPr>
              <a:t>.</a:t>
            </a:r>
          </a:p>
          <a:p>
            <a:r>
              <a:rPr lang="es-ES" sz="1050" dirty="0">
                <a:latin typeface="Arial" panose="020B0604020202020204" pitchFamily="34" charset="0"/>
              </a:rPr>
              <a:t>8. Desarrollo de Software Agile.</a:t>
            </a:r>
          </a:p>
          <a:p>
            <a:r>
              <a:rPr lang="es-ES" sz="1050" dirty="0">
                <a:latin typeface="Arial" panose="020B0604020202020204" pitchFamily="34" charset="0"/>
              </a:rPr>
              <a:t>9. Integración Continua.</a:t>
            </a:r>
          </a:p>
          <a:p>
            <a:r>
              <a:rPr lang="es-ES" sz="1050" dirty="0">
                <a:latin typeface="Arial" panose="020B0604020202020204" pitchFamily="34" charset="0"/>
              </a:rPr>
              <a:t>10. Roles y Responsabilidades en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11. Gestión de Productos.</a:t>
            </a:r>
          </a:p>
          <a:p>
            <a:r>
              <a:rPr lang="es-ES" sz="1050" dirty="0">
                <a:latin typeface="Arial" panose="020B0604020202020204" pitchFamily="34" charset="0"/>
              </a:rPr>
              <a:t>12. Desarrolladores.</a:t>
            </a:r>
          </a:p>
          <a:p>
            <a:r>
              <a:rPr lang="es-ES" sz="1050" dirty="0">
                <a:latin typeface="Arial" panose="020B0604020202020204" pitchFamily="34" charset="0"/>
              </a:rPr>
              <a:t>13. Operaciones.</a:t>
            </a:r>
          </a:p>
          <a:p>
            <a:r>
              <a:rPr lang="es-ES" sz="1050" dirty="0">
                <a:latin typeface="Arial" panose="020B0604020202020204" pitchFamily="34" charset="0"/>
              </a:rPr>
              <a:t>14. Negocios.</a:t>
            </a:r>
          </a:p>
          <a:p>
            <a:r>
              <a:rPr lang="es-ES" sz="1050" dirty="0">
                <a:latin typeface="Arial" panose="020B0604020202020204" pitchFamily="34" charset="0"/>
              </a:rPr>
              <a:t>15. Retos Organizacionales.</a:t>
            </a:r>
          </a:p>
          <a:p>
            <a:r>
              <a:rPr lang="es-ES" sz="1050" dirty="0">
                <a:latin typeface="Arial" panose="020B0604020202020204" pitchFamily="34" charset="0"/>
              </a:rPr>
              <a:t>16. Gestión de Configuración.</a:t>
            </a:r>
          </a:p>
          <a:p>
            <a:r>
              <a:rPr lang="es-ES" sz="1050" dirty="0">
                <a:latin typeface="Arial" panose="020B0604020202020204" pitchFamily="34" charset="0"/>
              </a:rPr>
              <a:t>17. Entrega Continua.</a:t>
            </a:r>
          </a:p>
          <a:p>
            <a:r>
              <a:rPr lang="es-ES" sz="1050" dirty="0">
                <a:latin typeface="Arial" panose="020B0604020202020204" pitchFamily="34" charset="0"/>
              </a:rPr>
              <a:t>18. Integración Continua.</a:t>
            </a:r>
          </a:p>
          <a:p>
            <a:r>
              <a:rPr lang="es-ES" sz="1050" dirty="0">
                <a:latin typeface="Arial" panose="020B0604020202020204" pitchFamily="34" charset="0"/>
              </a:rPr>
              <a:t>19. </a:t>
            </a:r>
            <a:r>
              <a:rPr lang="es-ES" sz="1050" dirty="0" err="1">
                <a:latin typeface="Arial" panose="020B0604020202020204" pitchFamily="34" charset="0"/>
              </a:rPr>
              <a:t>DevOps</a:t>
            </a:r>
            <a:r>
              <a:rPr lang="es-ES" sz="1050" dirty="0">
                <a:latin typeface="Arial" panose="020B0604020202020204" pitchFamily="34" charset="0"/>
              </a:rPr>
              <a:t> y Agile.</a:t>
            </a:r>
          </a:p>
          <a:p>
            <a:r>
              <a:rPr lang="es-ES" sz="1050" dirty="0">
                <a:latin typeface="Arial" panose="020B0604020202020204" pitchFamily="34" charset="0"/>
              </a:rPr>
              <a:t>20. </a:t>
            </a:r>
            <a:r>
              <a:rPr lang="es-ES" sz="1050" dirty="0" err="1">
                <a:latin typeface="Arial" panose="020B0604020202020204" pitchFamily="34" charset="0"/>
              </a:rPr>
              <a:t>DevOps</a:t>
            </a:r>
            <a:r>
              <a:rPr lang="es-ES" sz="1050" dirty="0">
                <a:latin typeface="Arial" panose="020B0604020202020204" pitchFamily="34" charset="0"/>
              </a:rPr>
              <a:t> y </a:t>
            </a:r>
            <a:r>
              <a:rPr lang="es-ES" sz="1050" dirty="0" err="1">
                <a:latin typeface="Arial" panose="020B0604020202020204" pitchFamily="34" charset="0"/>
              </a:rPr>
              <a:t>Scrum</a:t>
            </a:r>
            <a:r>
              <a:rPr lang="es-ES" sz="1050" dirty="0">
                <a:latin typeface="Arial" panose="020B0604020202020204" pitchFamily="34" charset="0"/>
              </a:rPr>
              <a:t>.</a:t>
            </a:r>
          </a:p>
          <a:p>
            <a:r>
              <a:rPr lang="es-ES" sz="1050" dirty="0">
                <a:latin typeface="Arial" panose="020B0604020202020204" pitchFamily="34" charset="0"/>
              </a:rPr>
              <a:t>21. </a:t>
            </a:r>
            <a:r>
              <a:rPr lang="es-ES" sz="1050" dirty="0" err="1">
                <a:latin typeface="Arial" panose="020B0604020202020204" pitchFamily="34" charset="0"/>
              </a:rPr>
              <a:t>DevOps</a:t>
            </a:r>
            <a:r>
              <a:rPr lang="es-ES" sz="1050" dirty="0">
                <a:latin typeface="Arial" panose="020B0604020202020204" pitchFamily="34" charset="0"/>
              </a:rPr>
              <a:t> y ITSM (ITIL).</a:t>
            </a:r>
          </a:p>
          <a:p>
            <a:r>
              <a:rPr lang="es-ES" sz="1050" dirty="0">
                <a:latin typeface="Arial" panose="020B0604020202020204" pitchFamily="34" charset="0"/>
              </a:rPr>
              <a:t>22. Cultura </a:t>
            </a:r>
            <a:r>
              <a:rPr lang="es-ES" sz="1050" dirty="0" err="1">
                <a:latin typeface="Arial" panose="020B0604020202020204" pitchFamily="34" charset="0"/>
              </a:rPr>
              <a:t>DevOps</a:t>
            </a:r>
            <a:r>
              <a:rPr lang="es-ES" sz="1050" dirty="0">
                <a:latin typeface="Arial" panose="020B0604020202020204" pitchFamily="34" charset="0"/>
              </a:rPr>
              <a:t>.</a:t>
            </a:r>
          </a:p>
          <a:p>
            <a:r>
              <a:rPr lang="es-ES" sz="1050" dirty="0">
                <a:latin typeface="Arial" panose="020B0604020202020204" pitchFamily="34" charset="0"/>
              </a:rPr>
              <a:t>23. Adopción </a:t>
            </a:r>
            <a:r>
              <a:rPr lang="es-ES" sz="1050" dirty="0" err="1">
                <a:latin typeface="Arial" panose="020B0604020202020204" pitchFamily="34" charset="0"/>
              </a:rPr>
              <a:t>DevOps</a:t>
            </a:r>
            <a:r>
              <a:rPr lang="es-ES" sz="1050" dirty="0">
                <a:latin typeface="Arial" panose="020B0604020202020204" pitchFamily="34" charset="0"/>
              </a:rPr>
              <a:t> Incremental.</a:t>
            </a:r>
          </a:p>
          <a:p>
            <a:r>
              <a:rPr lang="es-ES" sz="1050" dirty="0">
                <a:latin typeface="Arial" panose="020B0604020202020204" pitchFamily="34" charset="0"/>
              </a:rPr>
              <a:t>24. Herramientas </a:t>
            </a:r>
            <a:r>
              <a:rPr lang="es-ES" sz="1050" dirty="0" err="1">
                <a:latin typeface="Arial" panose="020B0604020202020204" pitchFamily="34" charset="0"/>
              </a:rPr>
              <a:t>DevOps</a:t>
            </a:r>
            <a:r>
              <a:rPr lang="es-ES" sz="1050" dirty="0">
                <a:latin typeface="Arial" panose="020B0604020202020204" pitchFamily="34" charset="0"/>
              </a:rPr>
              <a:t> (Vista General).</a:t>
            </a:r>
          </a:p>
          <a:p>
            <a:r>
              <a:rPr lang="es-ES" sz="1050" dirty="0">
                <a:latin typeface="Arial" panose="020B0604020202020204" pitchFamily="34" charset="0"/>
              </a:rPr>
              <a:t>25. Análisis de Reporte Actual.</a:t>
            </a:r>
          </a:p>
          <a:p>
            <a:endParaRPr lang="es-ES" sz="1050" dirty="0">
              <a:latin typeface="Arial" panose="020B0604020202020204" pitchFamily="34" charset="0"/>
            </a:endParaRPr>
          </a:p>
          <a:p>
            <a:pPr marL="114300" indent="0">
              <a:buNone/>
            </a:pP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y equipos de desarrollo y de soporte</a:t>
            </a:r>
          </a:p>
          <a:p>
            <a:pPr marL="171450" indent="-171450">
              <a:buFont typeface="Arial" panose="020B0604020202020204" pitchFamily="34" charset="0"/>
              <a:buChar char="•"/>
            </a:pPr>
            <a:r>
              <a:rPr lang="es-ES" sz="1050" dirty="0">
                <a:latin typeface="Arial" panose="020B0604020202020204" pitchFamily="34" charset="0"/>
              </a:rPr>
              <a:t>Responsables de Transformación y Gestión de Proyectos</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76545" y="3410153"/>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161798" y="47916"/>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88828" y="4054182"/>
            <a:ext cx="481076" cy="481076"/>
          </a:xfrm>
          <a:prstGeom prst="rect">
            <a:avLst/>
          </a:prstGeom>
        </p:spPr>
      </p:pic>
      <p:pic>
        <p:nvPicPr>
          <p:cNvPr id="13" name="Imagen 12">
            <a:extLst>
              <a:ext uri="{FF2B5EF4-FFF2-40B4-BE49-F238E27FC236}">
                <a16:creationId xmlns:a16="http://schemas.microsoft.com/office/drawing/2014/main" id="{60E38D5D-BB15-4C1D-BF9D-2E05B7F2C6F8}"/>
              </a:ext>
            </a:extLst>
          </p:cNvPr>
          <p:cNvPicPr>
            <a:picLocks noChangeAspect="1"/>
          </p:cNvPicPr>
          <p:nvPr/>
        </p:nvPicPr>
        <p:blipFill>
          <a:blip r:embed="rId5"/>
          <a:stretch>
            <a:fillRect/>
          </a:stretch>
        </p:blipFill>
        <p:spPr>
          <a:xfrm>
            <a:off x="5136520" y="4364553"/>
            <a:ext cx="481076" cy="341409"/>
          </a:xfrm>
          <a:prstGeom prst="rect">
            <a:avLst/>
          </a:prstGeom>
        </p:spPr>
      </p:pic>
      <p:pic>
        <p:nvPicPr>
          <p:cNvPr id="14" name="Picture 2" descr="Grupo Compusof - Home | Facebook">
            <a:extLst>
              <a:ext uri="{FF2B5EF4-FFF2-40B4-BE49-F238E27FC236}">
                <a16:creationId xmlns:a16="http://schemas.microsoft.com/office/drawing/2014/main" id="{102FAFD9-1A88-4875-974E-36CF1A3BF5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CE291870-96C7-4132-A8F0-79E3B8BCA9E6}"/>
              </a:ext>
            </a:extLst>
          </p:cNvPr>
          <p:cNvGrpSpPr/>
          <p:nvPr/>
        </p:nvGrpSpPr>
        <p:grpSpPr>
          <a:xfrm>
            <a:off x="14099" y="485375"/>
            <a:ext cx="745834" cy="715950"/>
            <a:chOff x="14099" y="485375"/>
            <a:chExt cx="745834" cy="715950"/>
          </a:xfrm>
        </p:grpSpPr>
        <p:pic>
          <p:nvPicPr>
            <p:cNvPr id="16" name="Gráfico 15" descr="Símbolo">
              <a:extLst>
                <a:ext uri="{FF2B5EF4-FFF2-40B4-BE49-F238E27FC236}">
                  <a16:creationId xmlns:a16="http://schemas.microsoft.com/office/drawing/2014/main" id="{53AB5834-9608-4665-ADD4-1F28BD77F2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1A3F1934-4655-40C6-8963-27795A40F392}"/>
                </a:ext>
              </a:extLst>
            </p:cNvPr>
            <p:cNvSpPr txBox="1"/>
            <p:nvPr/>
          </p:nvSpPr>
          <p:spPr>
            <a:xfrm>
              <a:off x="221707" y="634671"/>
              <a:ext cx="538226" cy="307777"/>
            </a:xfrm>
            <a:prstGeom prst="rect">
              <a:avLst/>
            </a:prstGeom>
            <a:noFill/>
          </p:spPr>
          <p:txBody>
            <a:bodyPr wrap="square" rtlCol="0">
              <a:spAutoFit/>
            </a:bodyPr>
            <a:lstStyle/>
            <a:p>
              <a:r>
                <a:rPr lang="es-ES" b="1" dirty="0"/>
                <a:t>7</a:t>
              </a:r>
            </a:p>
          </p:txBody>
        </p:sp>
      </p:grpSp>
    </p:spTree>
    <p:extLst>
      <p:ext uri="{BB962C8B-B14F-4D97-AF65-F5344CB8AC3E}">
        <p14:creationId xmlns:p14="http://schemas.microsoft.com/office/powerpoint/2010/main" val="135150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a:t>Lean </a:t>
            </a:r>
            <a:r>
              <a:rPr lang="es-ES" dirty="0" err="1"/>
              <a:t>Six</a:t>
            </a:r>
            <a:r>
              <a:rPr lang="es-ES" dirty="0"/>
              <a:t> Sigma Green </a:t>
            </a:r>
            <a:r>
              <a:rPr lang="es-ES" dirty="0" err="1"/>
              <a:t>Belt</a:t>
            </a:r>
            <a:endParaRPr lang="es-ES" dirty="0"/>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5123597" cy="3454500"/>
          </a:xfrm>
        </p:spPr>
        <p:txBody>
          <a:bodyPr/>
          <a:lstStyle/>
          <a:p>
            <a:pPr marL="114300" indent="0">
              <a:buNone/>
            </a:pPr>
            <a:r>
              <a:rPr lang="es-ES" sz="1200" dirty="0"/>
              <a:t>Se ofrece la certificación profesional en </a:t>
            </a:r>
            <a:r>
              <a:rPr lang="es-ES" sz="1200" b="1" dirty="0"/>
              <a:t>Lean </a:t>
            </a:r>
            <a:r>
              <a:rPr lang="es-ES" sz="1200" b="1" dirty="0" err="1"/>
              <a:t>Six</a:t>
            </a:r>
            <a:r>
              <a:rPr lang="es-ES" sz="1200" b="1" dirty="0"/>
              <a:t> Sigma Green </a:t>
            </a:r>
            <a:r>
              <a:rPr lang="es-ES" sz="1200" b="1" dirty="0" err="1"/>
              <a:t>Belt</a:t>
            </a:r>
            <a:r>
              <a:rPr lang="es-ES" sz="1200" dirty="0"/>
              <a:t>, para aquellos profesionales en gestión de proyectos que desean prepararse para la implementación de la metodología </a:t>
            </a:r>
            <a:r>
              <a:rPr lang="es-ES" sz="1200" b="1" dirty="0"/>
              <a:t>Lean </a:t>
            </a:r>
            <a:r>
              <a:rPr lang="es-ES" sz="1200" b="1" dirty="0" err="1"/>
              <a:t>Six</a:t>
            </a:r>
            <a:endParaRPr lang="es-ES" sz="1200" b="1" dirty="0"/>
          </a:p>
          <a:p>
            <a:pPr marL="114300" indent="0">
              <a:buNone/>
            </a:pPr>
            <a:r>
              <a:rPr lang="es-ES" sz="1200" b="1" dirty="0"/>
              <a:t>Sigma</a:t>
            </a:r>
            <a:r>
              <a:rPr lang="es-ES" sz="1200" dirty="0"/>
              <a:t>, con el propósito de que las empresas optimicen sus procesos, aprovechando los recursos y disminuyendo la variabilidad de los procesos para eliminar los desperdicios que puedan existir en el</a:t>
            </a:r>
          </a:p>
          <a:p>
            <a:pPr marL="114300" indent="0">
              <a:buNone/>
            </a:pPr>
            <a:r>
              <a:rPr lang="es-ES" sz="1200" dirty="0"/>
              <a:t>mismo.</a:t>
            </a:r>
          </a:p>
          <a:p>
            <a:pPr marL="114300" indent="0">
              <a:buNone/>
            </a:pPr>
            <a:endParaRPr lang="es-ES" sz="1200" dirty="0"/>
          </a:p>
          <a:p>
            <a:pPr marL="114300" indent="0">
              <a:buNone/>
            </a:pPr>
            <a:r>
              <a:rPr lang="es-ES" sz="1200" dirty="0"/>
              <a:t>Esta certificación tiene como propósito enseñar a profesionales a dirigir, liderar o ser parte de un equipo de trabajo con la capacidad de analizar y resolver problemas de calidad. Además de coordinar</a:t>
            </a:r>
          </a:p>
          <a:p>
            <a:pPr marL="114300" indent="0">
              <a:buNone/>
            </a:pPr>
            <a:r>
              <a:rPr lang="es-ES" sz="1200" dirty="0"/>
              <a:t>el proceso de recolección de datos del proyecto, validar el sistema de medición y desarrollar la carta de proyecto y diagrama SIPOC (proveedor, entrada, proceso y salida). Además adquirir</a:t>
            </a:r>
          </a:p>
          <a:p>
            <a:pPr marL="114300" indent="0">
              <a:buNone/>
            </a:pPr>
            <a:r>
              <a:rPr lang="es-ES" sz="1200" dirty="0"/>
              <a:t>conocimientos previos sobre los aspectos dentro de las fases de DMAIC (Define, </a:t>
            </a:r>
            <a:r>
              <a:rPr lang="es-ES" sz="1200" dirty="0" err="1"/>
              <a:t>Measure</a:t>
            </a:r>
            <a:r>
              <a:rPr lang="es-ES" sz="1200" dirty="0"/>
              <a:t>, </a:t>
            </a:r>
            <a:r>
              <a:rPr lang="es-ES" sz="1200" dirty="0" err="1"/>
              <a:t>Analyze</a:t>
            </a:r>
            <a:r>
              <a:rPr lang="es-ES" sz="1200" dirty="0"/>
              <a:t>, </a:t>
            </a:r>
            <a:r>
              <a:rPr lang="es-ES" sz="1200" dirty="0" err="1"/>
              <a:t>Improve</a:t>
            </a:r>
            <a:r>
              <a:rPr lang="es-ES" sz="1200" dirty="0"/>
              <a:t> y Control / Definir, Medir, Analizar, Mejorar y Controlar), para así saber cómo interpretar e</a:t>
            </a:r>
          </a:p>
          <a:p>
            <a:pPr marL="114300" indent="0">
              <a:buNone/>
            </a:pPr>
            <a:r>
              <a:rPr lang="es-ES" sz="1200" dirty="0"/>
              <a:t>implementar herramientas </a:t>
            </a:r>
            <a:r>
              <a:rPr lang="es-ES" sz="1200" dirty="0" err="1"/>
              <a:t>Six</a:t>
            </a:r>
            <a:r>
              <a:rPr lang="es-ES" sz="1200" dirty="0"/>
              <a:t> Sigma.</a:t>
            </a:r>
          </a:p>
          <a:p>
            <a:pPr marL="114300" indent="0">
              <a:buNone/>
            </a:pPr>
            <a:endParaRPr lang="es-ES" sz="1200" dirty="0"/>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5995855" y="1017850"/>
            <a:ext cx="2971800" cy="4131900"/>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a:t>
            </a:r>
            <a:r>
              <a:rPr lang="es-ES" sz="1050" dirty="0" err="1">
                <a:effectLst/>
                <a:latin typeface="Arial" panose="020B0604020202020204" pitchFamily="34" charset="0"/>
              </a:rPr>
              <a:t>prerequisitos</a:t>
            </a:r>
            <a:r>
              <a:rPr lang="es-ES" sz="1050" dirty="0">
                <a:effectLst/>
                <a:latin typeface="Arial" panose="020B0604020202020204" pitchFamily="34" charset="0"/>
              </a:rPr>
              <a:t> formales</a:t>
            </a:r>
          </a:p>
          <a:p>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Utilizar técnicas y herramientas Lean </a:t>
            </a:r>
            <a:r>
              <a:rPr lang="es-ES" sz="1050" dirty="0" err="1">
                <a:latin typeface="Arial" panose="020B0604020202020204" pitchFamily="34" charset="0"/>
              </a:rPr>
              <a:t>Six</a:t>
            </a:r>
            <a:endParaRPr lang="es-ES" sz="1050" dirty="0">
              <a:latin typeface="Arial" panose="020B0604020202020204" pitchFamily="34" charset="0"/>
            </a:endParaRPr>
          </a:p>
          <a:p>
            <a:r>
              <a:rPr lang="es-ES" sz="1050" dirty="0">
                <a:latin typeface="Arial" panose="020B0604020202020204" pitchFamily="34" charset="0"/>
              </a:rPr>
              <a:t>Sigma.</a:t>
            </a:r>
          </a:p>
          <a:p>
            <a:r>
              <a:rPr lang="es-ES" sz="1050" dirty="0">
                <a:latin typeface="Arial" panose="020B0604020202020204" pitchFamily="34" charset="0"/>
              </a:rPr>
              <a:t>● Proveer un conocimiento de acuerdo a la</a:t>
            </a:r>
          </a:p>
          <a:p>
            <a:r>
              <a:rPr lang="es-ES" sz="1050" dirty="0">
                <a:latin typeface="Arial" panose="020B0604020202020204" pitchFamily="34" charset="0"/>
              </a:rPr>
              <a:t>visión general de </a:t>
            </a:r>
            <a:r>
              <a:rPr lang="es-ES" sz="1050" dirty="0" err="1">
                <a:latin typeface="Arial" panose="020B0604020202020204" pitchFamily="34" charset="0"/>
              </a:rPr>
              <a:t>Six</a:t>
            </a:r>
            <a:r>
              <a:rPr lang="es-ES" sz="1050" dirty="0">
                <a:latin typeface="Arial" panose="020B0604020202020204" pitchFamily="34" charset="0"/>
              </a:rPr>
              <a:t> Sigma para su correcta</a:t>
            </a:r>
          </a:p>
          <a:p>
            <a:r>
              <a:rPr lang="es-ES" sz="1050" dirty="0">
                <a:latin typeface="Arial" panose="020B0604020202020204" pitchFamily="34" charset="0"/>
              </a:rPr>
              <a:t>implementación.</a:t>
            </a:r>
          </a:p>
          <a:p>
            <a:r>
              <a:rPr lang="es-ES" sz="1050" dirty="0">
                <a:latin typeface="Arial" panose="020B0604020202020204" pitchFamily="34" charset="0"/>
              </a:rPr>
              <a:t>● Fortalecer las habilidades para mejorar y</a:t>
            </a:r>
          </a:p>
          <a:p>
            <a:r>
              <a:rPr lang="es-ES" sz="1050" dirty="0">
                <a:latin typeface="Arial" panose="020B0604020202020204" pitchFamily="34" charset="0"/>
              </a:rPr>
              <a:t>optimizar procesos.</a:t>
            </a:r>
          </a:p>
          <a:p>
            <a:r>
              <a:rPr lang="es-ES" sz="1050" dirty="0">
                <a:latin typeface="Arial" panose="020B0604020202020204" pitchFamily="34" charset="0"/>
              </a:rPr>
              <a:t>● Obtener la certificación Lean </a:t>
            </a:r>
            <a:r>
              <a:rPr lang="es-ES" sz="1050" dirty="0" err="1">
                <a:latin typeface="Arial" panose="020B0604020202020204" pitchFamily="34" charset="0"/>
              </a:rPr>
              <a:t>Six</a:t>
            </a:r>
            <a:r>
              <a:rPr lang="es-ES" sz="1050" dirty="0">
                <a:latin typeface="Arial" panose="020B0604020202020204" pitchFamily="34" charset="0"/>
              </a:rPr>
              <a:t> Sigma Green </a:t>
            </a:r>
            <a:r>
              <a:rPr lang="es-ES" sz="1050" dirty="0" err="1">
                <a:latin typeface="Arial" panose="020B0604020202020204" pitchFamily="34" charset="0"/>
              </a:rPr>
              <a:t>Belt</a:t>
            </a:r>
            <a:r>
              <a:rPr lang="es-ES" sz="1050" dirty="0">
                <a:latin typeface="Arial" panose="020B0604020202020204" pitchFamily="34" charset="0"/>
              </a:rPr>
              <a:t>.</a:t>
            </a:r>
          </a:p>
          <a:p>
            <a:endParaRPr lang="es-ES" sz="1050" dirty="0">
              <a:solidFill>
                <a:srgbClr val="000000"/>
              </a:solidFill>
              <a:effectLst/>
              <a:latin typeface="Times New Roman" panose="02020603050405020304" pitchFamily="18" charset="0"/>
            </a:endParaRPr>
          </a:p>
          <a:p>
            <a:pPr marL="114300" indent="0">
              <a:buNone/>
            </a:pP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a:t>
            </a:r>
            <a:r>
              <a:rPr lang="es-ES" sz="1050" dirty="0" err="1">
                <a:latin typeface="Arial" panose="020B0604020202020204" pitchFamily="34" charset="0"/>
              </a:rPr>
              <a:t>Tranformación</a:t>
            </a:r>
            <a:r>
              <a:rPr lang="es-ES" sz="1050" dirty="0">
                <a:latin typeface="Arial" panose="020B0604020202020204" pitchFamily="34" charset="0"/>
              </a:rPr>
              <a:t> y mejora de Procesos</a:t>
            </a:r>
          </a:p>
          <a:p>
            <a:pPr marL="171450" indent="-171450">
              <a:buFont typeface="Arial" panose="020B0604020202020204" pitchFamily="34" charset="0"/>
              <a:buChar char="•"/>
            </a:pPr>
            <a:r>
              <a:rPr lang="es-ES" sz="1050" dirty="0">
                <a:latin typeface="Arial" panose="020B0604020202020204" pitchFamily="34" charset="0"/>
              </a:rPr>
              <a:t>Consultores y agentes de cambio</a:t>
            </a:r>
          </a:p>
          <a:p>
            <a:pPr marL="171450" indent="-171450">
              <a:buFont typeface="Arial" panose="020B0604020202020204" pitchFamily="34" charset="0"/>
              <a:buChar char="•"/>
            </a:pPr>
            <a:r>
              <a:rPr lang="es-ES" sz="1050" dirty="0">
                <a:latin typeface="Arial" panose="020B0604020202020204" pitchFamily="34" charset="0"/>
              </a:rPr>
              <a:t>Personas interesadas en obtener la certificación Lean </a:t>
            </a:r>
            <a:r>
              <a:rPr lang="es-ES" sz="1050" dirty="0" err="1">
                <a:latin typeface="Arial" panose="020B0604020202020204" pitchFamily="34" charset="0"/>
              </a:rPr>
              <a:t>Six</a:t>
            </a:r>
            <a:r>
              <a:rPr lang="es-ES" sz="1050" dirty="0">
                <a:latin typeface="Arial" panose="020B0604020202020204" pitchFamily="34" charset="0"/>
              </a:rPr>
              <a:t> Sigma Green </a:t>
            </a:r>
            <a:r>
              <a:rPr lang="es-ES" sz="1050" dirty="0" err="1">
                <a:latin typeface="Arial" panose="020B0604020202020204" pitchFamily="34" charset="0"/>
              </a:rPr>
              <a:t>Belt</a:t>
            </a:r>
            <a:r>
              <a:rPr lang="es-ES" sz="1050" dirty="0">
                <a:latin typeface="Arial" panose="020B0604020202020204" pitchFamily="34" charset="0"/>
              </a:rPr>
              <a:t>.</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 Curso de 16 horas</a:t>
            </a:r>
          </a:p>
          <a:p>
            <a:pPr>
              <a:buFont typeface="Arial" panose="020B0604020202020204" pitchFamily="34" charset="0"/>
              <a:buChar char="•"/>
            </a:pPr>
            <a:r>
              <a:rPr lang="es-ES" sz="1050" dirty="0">
                <a:latin typeface="Arial" panose="020B0604020202020204" pitchFamily="34" charset="0"/>
              </a:rPr>
              <a:t> Obligatorio: Examen de certificación 40 preguntas. 2 intentos.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488998" y="989539"/>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482897" y="1482597"/>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614416" y="4201713"/>
            <a:ext cx="481076" cy="481076"/>
          </a:xfrm>
          <a:prstGeom prst="rect">
            <a:avLst/>
          </a:prstGeom>
        </p:spPr>
      </p:pic>
      <p:pic>
        <p:nvPicPr>
          <p:cNvPr id="13" name="Imagen 12">
            <a:extLst>
              <a:ext uri="{FF2B5EF4-FFF2-40B4-BE49-F238E27FC236}">
                <a16:creationId xmlns:a16="http://schemas.microsoft.com/office/drawing/2014/main" id="{40AFF1AD-8414-C44C-9E9E-3E69C77148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8100" y="130995"/>
            <a:ext cx="1224000" cy="1224000"/>
          </a:xfrm>
          <a:prstGeom prst="rect">
            <a:avLst/>
          </a:prstGeom>
        </p:spPr>
      </p:pic>
      <p:pic>
        <p:nvPicPr>
          <p:cNvPr id="9" name="Imagen 8">
            <a:extLst>
              <a:ext uri="{FF2B5EF4-FFF2-40B4-BE49-F238E27FC236}">
                <a16:creationId xmlns:a16="http://schemas.microsoft.com/office/drawing/2014/main" id="{3AB4CF5D-F145-43F3-90F0-5B7AD5543ADC}"/>
              </a:ext>
            </a:extLst>
          </p:cNvPr>
          <p:cNvPicPr>
            <a:picLocks noChangeAspect="1"/>
          </p:cNvPicPr>
          <p:nvPr/>
        </p:nvPicPr>
        <p:blipFill>
          <a:blip r:embed="rId6"/>
          <a:stretch>
            <a:fillRect/>
          </a:stretch>
        </p:blipFill>
        <p:spPr>
          <a:xfrm>
            <a:off x="5564598" y="3246172"/>
            <a:ext cx="481076" cy="341409"/>
          </a:xfrm>
          <a:prstGeom prst="rect">
            <a:avLst/>
          </a:prstGeom>
        </p:spPr>
      </p:pic>
      <p:pic>
        <p:nvPicPr>
          <p:cNvPr id="14" name="Picture 2" descr="Grupo Compusof - Home | Facebook">
            <a:extLst>
              <a:ext uri="{FF2B5EF4-FFF2-40B4-BE49-F238E27FC236}">
                <a16:creationId xmlns:a16="http://schemas.microsoft.com/office/drawing/2014/main" id="{C339B1F6-472F-4BC6-92F5-323C8FBF1A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4571BE2F-E450-4310-8390-C88A9E796A20}"/>
              </a:ext>
            </a:extLst>
          </p:cNvPr>
          <p:cNvGrpSpPr/>
          <p:nvPr/>
        </p:nvGrpSpPr>
        <p:grpSpPr>
          <a:xfrm>
            <a:off x="14099" y="485375"/>
            <a:ext cx="745834" cy="715950"/>
            <a:chOff x="14099" y="485375"/>
            <a:chExt cx="745834" cy="715950"/>
          </a:xfrm>
        </p:grpSpPr>
        <p:pic>
          <p:nvPicPr>
            <p:cNvPr id="16" name="Gráfico 15" descr="Símbolo">
              <a:extLst>
                <a:ext uri="{FF2B5EF4-FFF2-40B4-BE49-F238E27FC236}">
                  <a16:creationId xmlns:a16="http://schemas.microsoft.com/office/drawing/2014/main" id="{33E76368-FEEE-4E26-95EC-6C9502B306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9A57B7D0-DEE8-49AA-9BF3-0A930405E2B9}"/>
                </a:ext>
              </a:extLst>
            </p:cNvPr>
            <p:cNvSpPr txBox="1"/>
            <p:nvPr/>
          </p:nvSpPr>
          <p:spPr>
            <a:xfrm>
              <a:off x="221707" y="634671"/>
              <a:ext cx="538226" cy="307777"/>
            </a:xfrm>
            <a:prstGeom prst="rect">
              <a:avLst/>
            </a:prstGeom>
            <a:noFill/>
          </p:spPr>
          <p:txBody>
            <a:bodyPr wrap="square" rtlCol="0">
              <a:spAutoFit/>
            </a:bodyPr>
            <a:lstStyle/>
            <a:p>
              <a:r>
                <a:rPr lang="es-ES" b="1" dirty="0"/>
                <a:t>8</a:t>
              </a:r>
            </a:p>
          </p:txBody>
        </p:sp>
      </p:grpSp>
    </p:spTree>
    <p:extLst>
      <p:ext uri="{BB962C8B-B14F-4D97-AF65-F5344CB8AC3E}">
        <p14:creationId xmlns:p14="http://schemas.microsoft.com/office/powerpoint/2010/main" val="44389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a:t>OKR</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20" y="1152350"/>
            <a:ext cx="4081180" cy="3454500"/>
          </a:xfrm>
        </p:spPr>
        <p:txBody>
          <a:bodyPr/>
          <a:lstStyle/>
          <a:p>
            <a:pPr marL="114300" indent="0">
              <a:buNone/>
            </a:pPr>
            <a:r>
              <a:rPr lang="es-ES" sz="1200" dirty="0"/>
              <a:t>Esta certificación permite a los titulares de OKRCP™ facilitar todos los niveles del ciclo de vida de OKR en su organización (o clientes), desde el desarrollo de buenos objetivos y resultados clave hasta el despliegue de objetivos estratégicos, tácticos y operativos, monitoreo y cierre con buen gobierno y disciplina. Usando este conocimiento adquirido, harán que la cultura OKR sea accesible para todos los empleados de la organización (o clientes).</a:t>
            </a:r>
          </a:p>
          <a:p>
            <a:pPr marL="114300" indent="0">
              <a:buNone/>
            </a:pPr>
            <a:endParaRPr lang="es-ES" sz="1200" dirty="0"/>
          </a:p>
          <a:p>
            <a:pPr marL="114300" indent="0">
              <a:buNone/>
            </a:pPr>
            <a:r>
              <a:rPr lang="es-ES" sz="1200" dirty="0"/>
              <a:t>Es un enfoque que es simple de entender y difícil de aplicar, para crear alineación y compromiso en torno a objetivos medibles. El objetivo es asegurar que todos se muevan en la misma dirección, con prioridades claras, a un ritmo constante. Los OKR han sido una condición para las inversiones en Startups, ya que proporcionan una previsibilidad proporcional del posicionamiento estratégico y la priorización.</a:t>
            </a:r>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4941062" y="181706"/>
            <a:ext cx="4127090" cy="4939814"/>
          </a:xfrm>
          <a:prstGeom prst="rect">
            <a:avLst/>
          </a:prstGeom>
          <a:noFill/>
        </p:spPr>
        <p:txBody>
          <a:bodyPr wrap="square">
            <a:spAutoFit/>
          </a:bodyPr>
          <a:lstStyle/>
          <a:p>
            <a:r>
              <a:rPr lang="es-ES" sz="1050" b="1" dirty="0">
                <a:solidFill>
                  <a:srgbClr val="F7792C"/>
                </a:solidFill>
                <a:latin typeface="Arial" panose="020B0604020202020204" pitchFamily="34" charset="0"/>
              </a:rPr>
              <a:t>     </a:t>
            </a:r>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Haber participado en una formación Agile o ser </a:t>
            </a:r>
          </a:p>
          <a:p>
            <a:r>
              <a:rPr lang="es-ES" sz="1050" dirty="0">
                <a:latin typeface="Arial" panose="020B0604020202020204" pitchFamily="34" charset="0"/>
              </a:rPr>
              <a:t>un candidato que cuenta con los conocimientos </a:t>
            </a:r>
          </a:p>
          <a:p>
            <a:r>
              <a:rPr lang="es-ES" sz="1050" dirty="0">
                <a:latin typeface="Arial" panose="020B0604020202020204" pitchFamily="34" charset="0"/>
              </a:rPr>
              <a:t>previos que garanticen el cumplimiento de los </a:t>
            </a:r>
          </a:p>
          <a:p>
            <a:r>
              <a:rPr lang="es-ES" sz="1050" dirty="0">
                <a:latin typeface="Arial" panose="020B0604020202020204" pitchFamily="34" charset="0"/>
              </a:rPr>
              <a:t>objetivos evaluados en el examen de certificación </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Comprender las diferencias entre OKR, KPI y otros sistemas de objetivos</a:t>
            </a:r>
          </a:p>
          <a:p>
            <a:r>
              <a:rPr lang="es-ES" sz="1050" dirty="0">
                <a:latin typeface="Arial" panose="020B0604020202020204" pitchFamily="34" charset="0"/>
              </a:rPr>
              <a:t>• Comprender la integración de los OKR corporativos y los OKR individuales</a:t>
            </a:r>
          </a:p>
          <a:p>
            <a:r>
              <a:rPr lang="es-ES" sz="1050" dirty="0">
                <a:latin typeface="Arial" panose="020B0604020202020204" pitchFamily="34" charset="0"/>
              </a:rPr>
              <a:t>• Dominar todo el ciclo de vida de OKR en la práctica</a:t>
            </a:r>
          </a:p>
          <a:p>
            <a:r>
              <a:rPr lang="es-ES" sz="1050" dirty="0">
                <a:latin typeface="Arial" panose="020B0604020202020204" pitchFamily="34" charset="0"/>
              </a:rPr>
              <a:t>• Analizar casos de estudio de Startups y grandes empresas</a:t>
            </a:r>
          </a:p>
          <a:p>
            <a:r>
              <a:rPr lang="es-ES" sz="1050" dirty="0">
                <a:latin typeface="Arial" panose="020B0604020202020204" pitchFamily="34" charset="0"/>
              </a:rPr>
              <a:t>• Desarrollar planificación estratégica a través de OKR</a:t>
            </a:r>
          </a:p>
          <a:p>
            <a:r>
              <a:rPr lang="es-ES" sz="1050" dirty="0">
                <a:latin typeface="Arial" panose="020B0604020202020204" pitchFamily="34" charset="0"/>
              </a:rPr>
              <a:t>• Desarrollar planificación de productos y proyectos a través de OKR</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r>
              <a:rPr lang="es-ES" sz="1050" dirty="0"/>
              <a:t>Gerentes interesados en medir el desempeño de su organización y equipos. Profesionales de recursos humanos para aprender nuevas técnicas para evaluar el desempeño. Profesionales de diferentes áreas, finanzas, éxito de clientes, producción, logística, TI. Gerentes de proyecto, propietarios de productos, que desean maximizar el valor de sus entregas. Gerentes que ya usan un sistema de gestión de objetivos y rendimiento, pero que necesitan mejorarlo</a:t>
            </a:r>
            <a:endParaRPr lang="es-ES" sz="1050" dirty="0">
              <a:latin typeface="Arial" panose="020B0604020202020204" pitchFamily="34" charset="0"/>
            </a:endParaRP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4478684" y="56125"/>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4457764" y="1005569"/>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4512691" y="4366312"/>
            <a:ext cx="481076" cy="481076"/>
          </a:xfrm>
          <a:prstGeom prst="rect">
            <a:avLst/>
          </a:prstGeom>
        </p:spPr>
      </p:pic>
      <p:pic>
        <p:nvPicPr>
          <p:cNvPr id="5" name="Imagen 4">
            <a:extLst>
              <a:ext uri="{FF2B5EF4-FFF2-40B4-BE49-F238E27FC236}">
                <a16:creationId xmlns:a16="http://schemas.microsoft.com/office/drawing/2014/main" id="{C5FECF00-7989-4D83-81A5-24009FB37CE7}"/>
              </a:ext>
            </a:extLst>
          </p:cNvPr>
          <p:cNvPicPr>
            <a:picLocks noChangeAspect="1"/>
          </p:cNvPicPr>
          <p:nvPr/>
        </p:nvPicPr>
        <p:blipFill>
          <a:blip r:embed="rId5"/>
          <a:stretch>
            <a:fillRect/>
          </a:stretch>
        </p:blipFill>
        <p:spPr>
          <a:xfrm>
            <a:off x="4507259" y="2825066"/>
            <a:ext cx="481076" cy="341409"/>
          </a:xfrm>
          <a:prstGeom prst="rect">
            <a:avLst/>
          </a:prstGeom>
        </p:spPr>
      </p:pic>
      <p:pic>
        <p:nvPicPr>
          <p:cNvPr id="14" name="Picture 2" descr="Grupo Compusof - Home | Facebook">
            <a:extLst>
              <a:ext uri="{FF2B5EF4-FFF2-40B4-BE49-F238E27FC236}">
                <a16:creationId xmlns:a16="http://schemas.microsoft.com/office/drawing/2014/main" id="{73C58A9B-0DF2-4256-920B-F633DD806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8B72F364-2C8F-4CF3-8410-F3820878A64B}"/>
              </a:ext>
            </a:extLst>
          </p:cNvPr>
          <p:cNvGrpSpPr/>
          <p:nvPr/>
        </p:nvGrpSpPr>
        <p:grpSpPr>
          <a:xfrm>
            <a:off x="14099" y="485375"/>
            <a:ext cx="745834" cy="715950"/>
            <a:chOff x="14099" y="485375"/>
            <a:chExt cx="745834" cy="715950"/>
          </a:xfrm>
        </p:grpSpPr>
        <p:pic>
          <p:nvPicPr>
            <p:cNvPr id="16" name="Gráfico 15" descr="Símbolo">
              <a:extLst>
                <a:ext uri="{FF2B5EF4-FFF2-40B4-BE49-F238E27FC236}">
                  <a16:creationId xmlns:a16="http://schemas.microsoft.com/office/drawing/2014/main" id="{15F220F4-155B-48E9-AE80-B30C7DCA1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82386942-DFEA-4903-993B-4F389C585777}"/>
                </a:ext>
              </a:extLst>
            </p:cNvPr>
            <p:cNvSpPr txBox="1"/>
            <p:nvPr/>
          </p:nvSpPr>
          <p:spPr>
            <a:xfrm>
              <a:off x="221707" y="634671"/>
              <a:ext cx="538226" cy="307777"/>
            </a:xfrm>
            <a:prstGeom prst="rect">
              <a:avLst/>
            </a:prstGeom>
            <a:noFill/>
          </p:spPr>
          <p:txBody>
            <a:bodyPr wrap="square" rtlCol="0">
              <a:spAutoFit/>
            </a:bodyPr>
            <a:lstStyle/>
            <a:p>
              <a:r>
                <a:rPr lang="es-ES" b="1" dirty="0"/>
                <a:t>9</a:t>
              </a:r>
            </a:p>
          </p:txBody>
        </p:sp>
      </p:grpSp>
    </p:spTree>
    <p:extLst>
      <p:ext uri="{BB962C8B-B14F-4D97-AF65-F5344CB8AC3E}">
        <p14:creationId xmlns:p14="http://schemas.microsoft.com/office/powerpoint/2010/main" val="212865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a:t>AGILE HR</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20" y="1152350"/>
            <a:ext cx="4081180" cy="3454500"/>
          </a:xfrm>
        </p:spPr>
        <p:txBody>
          <a:bodyPr/>
          <a:lstStyle/>
          <a:p>
            <a:pPr marL="114300" indent="0">
              <a:buNone/>
            </a:pPr>
            <a:r>
              <a:rPr lang="es-ES" sz="1200" dirty="0"/>
              <a:t>Agile HR (Recursos Humanos o Personas) implica el </a:t>
            </a:r>
            <a:r>
              <a:rPr lang="es-ES" sz="1200" dirty="0" err="1"/>
              <a:t>re-diseño</a:t>
            </a:r>
            <a:r>
              <a:rPr lang="es-ES" sz="1200" dirty="0"/>
              <a:t> del área y los servicios orientados a personas, para brindar soporte y guía a una organización que trabaja acorde a la mentalidad y prácticas ágiles, para convertirse en un pilar de transformación organizacional. Tiene dos vertientes, Agile para HR y HR para Agile. </a:t>
            </a:r>
          </a:p>
          <a:p>
            <a:pPr marL="114300" indent="0">
              <a:buNone/>
            </a:pPr>
            <a:endParaRPr lang="es-ES" sz="1200" dirty="0"/>
          </a:p>
          <a:p>
            <a:pPr marL="114300" indent="0">
              <a:buNone/>
            </a:pPr>
            <a:r>
              <a:rPr lang="es-ES" sz="1200" dirty="0"/>
              <a:t>Agile </a:t>
            </a:r>
            <a:r>
              <a:rPr lang="es-ES" sz="1200" dirty="0" err="1"/>
              <a:t>for</a:t>
            </a:r>
            <a:r>
              <a:rPr lang="es-ES" sz="1200" dirty="0"/>
              <a:t> HR. Abrazar la mentalidad ágil y aplicar métodos y prácticas ágiles dentro de los propios equipos y proyectos del área. </a:t>
            </a:r>
            <a:r>
              <a:rPr lang="es-ES" sz="1200" dirty="0" err="1"/>
              <a:t>Re-inventar</a:t>
            </a:r>
            <a:r>
              <a:rPr lang="es-ES" sz="1200" dirty="0"/>
              <a:t> su modelo operativo y modernizar la profesión. </a:t>
            </a:r>
          </a:p>
          <a:p>
            <a:pPr marL="114300" indent="0">
              <a:buNone/>
            </a:pPr>
            <a:endParaRPr lang="es-ES" sz="1200" dirty="0"/>
          </a:p>
          <a:p>
            <a:pPr marL="114300" indent="0">
              <a:buNone/>
            </a:pPr>
            <a:r>
              <a:rPr lang="es-ES" sz="1200" dirty="0"/>
              <a:t>HR </a:t>
            </a:r>
            <a:r>
              <a:rPr lang="es-ES" sz="1200" dirty="0" err="1"/>
              <a:t>for</a:t>
            </a:r>
            <a:r>
              <a:rPr lang="es-ES" sz="1200" dirty="0"/>
              <a:t> Agile. El rol del área en brindar soporte a la organización en la transformación, para enfrentar los desafíos de un entorno de negocios cada vez más complejo.</a:t>
            </a:r>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4906259" y="592342"/>
            <a:ext cx="4127090" cy="4293483"/>
          </a:xfrm>
          <a:prstGeom prst="rect">
            <a:avLst/>
          </a:prstGeom>
          <a:noFill/>
        </p:spPr>
        <p:txBody>
          <a:bodyPr wrap="square">
            <a:spAutoFit/>
          </a:bodyPr>
          <a:lstStyle/>
          <a:p>
            <a:r>
              <a:rPr lang="es-ES" sz="1050" b="1" dirty="0">
                <a:solidFill>
                  <a:srgbClr val="F7792C"/>
                </a:solidFill>
                <a:latin typeface="Arial" panose="020B0604020202020204" pitchFamily="34" charset="0"/>
              </a:rPr>
              <a:t>     </a:t>
            </a:r>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No hay prerrequisitos formales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Incorporar y desarrollar los principios de  la agilidad moderna a la gestión de talento  humano</a:t>
            </a:r>
          </a:p>
          <a:p>
            <a:r>
              <a:rPr lang="es-ES" sz="1050" dirty="0">
                <a:latin typeface="Arial" panose="020B0604020202020204" pitchFamily="34" charset="0"/>
              </a:rPr>
              <a:t>• Describir y desarrollar las nuevas prácticas  que hacen a la gestión del talento humano en  marcos ágiles y cómo debe primero generar  transformaciones para luego ser </a:t>
            </a:r>
            <a:r>
              <a:rPr lang="es-ES" sz="1050" dirty="0" err="1">
                <a:latin typeface="Arial" panose="020B0604020202020204" pitchFamily="34" charset="0"/>
              </a:rPr>
              <a:t>partner</a:t>
            </a:r>
            <a:r>
              <a:rPr lang="es-ES" sz="1050" dirty="0">
                <a:latin typeface="Arial" panose="020B0604020202020204" pitchFamily="34" charset="0"/>
              </a:rPr>
              <a:t> del </a:t>
            </a:r>
          </a:p>
          <a:p>
            <a:r>
              <a:rPr lang="es-ES" sz="1050" dirty="0">
                <a:latin typeface="Arial" panose="020B0604020202020204" pitchFamily="34" charset="0"/>
              </a:rPr>
              <a:t>negocio</a:t>
            </a:r>
          </a:p>
          <a:p>
            <a:r>
              <a:rPr lang="es-ES" sz="1050" dirty="0">
                <a:latin typeface="Arial" panose="020B0604020202020204" pitchFamily="34" charset="0"/>
              </a:rPr>
              <a:t>• Describir y entrenar en herramientas de agile at </a:t>
            </a:r>
            <a:r>
              <a:rPr lang="es-ES" sz="1050" dirty="0" err="1">
                <a:latin typeface="Arial" panose="020B0604020202020204" pitchFamily="34" charset="0"/>
              </a:rPr>
              <a:t>scale</a:t>
            </a:r>
            <a:r>
              <a:rPr lang="es-ES" sz="1050" dirty="0">
                <a:latin typeface="Arial" panose="020B0604020202020204" pitchFamily="34" charset="0"/>
              </a:rPr>
              <a:t> para poder generar nuevas formas de hacer gestión del talento en los nuevos </a:t>
            </a:r>
          </a:p>
          <a:p>
            <a:r>
              <a:rPr lang="es-ES" sz="1050" dirty="0">
                <a:latin typeface="Arial" panose="020B0604020202020204" pitchFamily="34" charset="0"/>
              </a:rPr>
              <a:t>escenarios de negocios</a:t>
            </a:r>
          </a:p>
          <a:p>
            <a:r>
              <a:rPr lang="es-ES" sz="1050" dirty="0">
                <a:latin typeface="Arial" panose="020B0604020202020204" pitchFamily="34" charset="0"/>
              </a:rPr>
              <a:t>• Rediseñar con las personas en el centro los procesos de empleo, formación, desarrollo y compensaciones en el marco de negocios ágiles</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r>
              <a:rPr lang="es-ES" sz="1050" dirty="0"/>
              <a:t>• Lideres de Recursos Humanos, gestión del  talento</a:t>
            </a:r>
          </a:p>
          <a:p>
            <a:r>
              <a:rPr lang="es-ES" sz="1050" dirty="0"/>
              <a:t>• Consultores y personas especialistas en la gestión del talento</a:t>
            </a:r>
          </a:p>
          <a:p>
            <a:r>
              <a:rPr lang="es-ES" sz="1050" dirty="0"/>
              <a:t>• Lideres en transformación de negocios</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p>
          <a:p>
            <a:pPr>
              <a:buFont typeface="Arial" panose="020B0604020202020204" pitchFamily="34" charset="0"/>
              <a:buChar char="•"/>
            </a:pPr>
            <a:r>
              <a:rPr lang="es-ES" sz="1050" dirty="0">
                <a:effectLst/>
                <a:latin typeface="Arial" panose="020B0604020202020204" pitchFamily="34" charset="0"/>
              </a:rPr>
              <a:t>La certificación tiene una validez de 2 años</a:t>
            </a: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4470017" y="508137"/>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4457764" y="1005569"/>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4498815" y="4070082"/>
            <a:ext cx="481076" cy="481076"/>
          </a:xfrm>
          <a:prstGeom prst="rect">
            <a:avLst/>
          </a:prstGeom>
        </p:spPr>
      </p:pic>
      <p:pic>
        <p:nvPicPr>
          <p:cNvPr id="5" name="Imagen 4">
            <a:extLst>
              <a:ext uri="{FF2B5EF4-FFF2-40B4-BE49-F238E27FC236}">
                <a16:creationId xmlns:a16="http://schemas.microsoft.com/office/drawing/2014/main" id="{C5FECF00-7989-4D83-81A5-24009FB37CE7}"/>
              </a:ext>
            </a:extLst>
          </p:cNvPr>
          <p:cNvPicPr>
            <a:picLocks noChangeAspect="1"/>
          </p:cNvPicPr>
          <p:nvPr/>
        </p:nvPicPr>
        <p:blipFill>
          <a:blip r:embed="rId5"/>
          <a:stretch>
            <a:fillRect/>
          </a:stretch>
        </p:blipFill>
        <p:spPr>
          <a:xfrm>
            <a:off x="4494973" y="3372671"/>
            <a:ext cx="481076" cy="341409"/>
          </a:xfrm>
          <a:prstGeom prst="rect">
            <a:avLst/>
          </a:prstGeom>
        </p:spPr>
      </p:pic>
      <p:pic>
        <p:nvPicPr>
          <p:cNvPr id="14" name="Picture 2" descr="Grupo Compusof - Home | Facebook">
            <a:extLst>
              <a:ext uri="{FF2B5EF4-FFF2-40B4-BE49-F238E27FC236}">
                <a16:creationId xmlns:a16="http://schemas.microsoft.com/office/drawing/2014/main" id="{E935E4D3-4645-4FCD-B9A5-E2FE7A769C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4286DBF6-F578-4231-A069-27F52612665B}"/>
              </a:ext>
            </a:extLst>
          </p:cNvPr>
          <p:cNvGrpSpPr/>
          <p:nvPr/>
        </p:nvGrpSpPr>
        <p:grpSpPr>
          <a:xfrm>
            <a:off x="14099" y="485375"/>
            <a:ext cx="715950" cy="715950"/>
            <a:chOff x="14099" y="485375"/>
            <a:chExt cx="715950" cy="715950"/>
          </a:xfrm>
        </p:grpSpPr>
        <p:pic>
          <p:nvPicPr>
            <p:cNvPr id="16" name="Gráfico 15" descr="Símbolo">
              <a:extLst>
                <a:ext uri="{FF2B5EF4-FFF2-40B4-BE49-F238E27FC236}">
                  <a16:creationId xmlns:a16="http://schemas.microsoft.com/office/drawing/2014/main" id="{DF025DF5-4948-41DF-990A-5EA3EC270D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0C6B17DD-AD0F-4D03-8914-A37AED1C4515}"/>
                </a:ext>
              </a:extLst>
            </p:cNvPr>
            <p:cNvSpPr txBox="1"/>
            <p:nvPr/>
          </p:nvSpPr>
          <p:spPr>
            <a:xfrm>
              <a:off x="171999" y="637691"/>
              <a:ext cx="538226" cy="307777"/>
            </a:xfrm>
            <a:prstGeom prst="rect">
              <a:avLst/>
            </a:prstGeom>
            <a:noFill/>
          </p:spPr>
          <p:txBody>
            <a:bodyPr wrap="square" rtlCol="0">
              <a:spAutoFit/>
            </a:bodyPr>
            <a:lstStyle/>
            <a:p>
              <a:r>
                <a:rPr lang="es-ES" b="1" dirty="0"/>
                <a:t>10</a:t>
              </a:r>
            </a:p>
          </p:txBody>
        </p:sp>
      </p:grpSp>
    </p:spTree>
    <p:extLst>
      <p:ext uri="{BB962C8B-B14F-4D97-AF65-F5344CB8AC3E}">
        <p14:creationId xmlns:p14="http://schemas.microsoft.com/office/powerpoint/2010/main" val="306411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a:xfrm>
            <a:off x="655068" y="513197"/>
            <a:ext cx="6194407" cy="481200"/>
          </a:xfrm>
        </p:spPr>
        <p:txBody>
          <a:bodyPr/>
          <a:lstStyle/>
          <a:p>
            <a:r>
              <a:rPr lang="es-ES" dirty="0"/>
              <a:t>Agile Coach Professional</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376584" y="1005569"/>
            <a:ext cx="4366104" cy="3454500"/>
          </a:xfrm>
        </p:spPr>
        <p:txBody>
          <a:bodyPr/>
          <a:lstStyle/>
          <a:p>
            <a:pPr marL="114300" indent="0">
              <a:buNone/>
            </a:pPr>
            <a:r>
              <a:rPr lang="es-ES" sz="1200" dirty="0"/>
              <a:t>La certificación profesional en Agile Coach Professional </a:t>
            </a:r>
            <a:r>
              <a:rPr lang="es-ES" sz="1200" dirty="0" err="1"/>
              <a:t>Certificate</a:t>
            </a:r>
            <a:r>
              <a:rPr lang="es-ES" sz="1200" dirty="0"/>
              <a:t> (ACPC) está diseñada para aquellos que deseen aprender e implementar las competencias del coaching para encontrar y gestionar los cambios necesarios y así alcanzar objetivos y cumplir metas. El Coaching es una disciplina que consiste en la resolución de problemas, permitiendo el desarrollo personal y profesional para lograr la toma de conciencia, mejorar la comunicación, profundizar en sí mismo y obtener resultados extraordinarios en la vida, profesión, empresas o emprendimientos.</a:t>
            </a:r>
          </a:p>
          <a:p>
            <a:pPr marL="114300" indent="0">
              <a:buNone/>
            </a:pPr>
            <a:r>
              <a:rPr lang="es-ES" sz="1200" dirty="0"/>
              <a:t>Esta certificación basada en las metodologías ágiles tiene como propósito guiar a personas u organizaciones en el proceso de cambio de un status quo o actual a un estado futuro o mejor, de la forma menos dolorosa posible, con el fin de obtener resultados fenomenales y sustentables. El Agile Coach, profundiza en el conocimiento del cliente, aumenta su rendimiento y mejora su calidad de vida</a:t>
            </a:r>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4980659" y="470727"/>
            <a:ext cx="4127090" cy="4616648"/>
          </a:xfrm>
          <a:prstGeom prst="rect">
            <a:avLst/>
          </a:prstGeom>
          <a:noFill/>
        </p:spPr>
        <p:txBody>
          <a:bodyPr wrap="square">
            <a:spAutoFit/>
          </a:bodyPr>
          <a:lstStyle/>
          <a:p>
            <a:r>
              <a:rPr lang="es-ES" sz="1050" b="1" dirty="0">
                <a:solidFill>
                  <a:srgbClr val="F7792C"/>
                </a:solidFill>
                <a:latin typeface="Arial" panose="020B0604020202020204" pitchFamily="34" charset="0"/>
              </a:rPr>
              <a:t>     </a:t>
            </a:r>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Tener certificación profesional Scrum Master o </a:t>
            </a:r>
          </a:p>
          <a:p>
            <a:r>
              <a:rPr lang="es-ES" sz="1050" dirty="0">
                <a:latin typeface="Arial" panose="020B0604020202020204" pitchFamily="34" charset="0"/>
              </a:rPr>
              <a:t>equivalente.</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Contar con una visión general sobre la agilidad, principales prácticas, el Coaching y las competencias fundamentales que un Agile Coach debe tener para ser un catalizador de cambio en las personas y en las organizaciones.</a:t>
            </a:r>
          </a:p>
          <a:p>
            <a:r>
              <a:rPr lang="es-ES" sz="1050" dirty="0">
                <a:latin typeface="Arial" panose="020B0604020202020204" pitchFamily="34" charset="0"/>
              </a:rPr>
              <a:t>● Aprender y comprender profundamente los marcos ágiles y los principios Lean, no sólo en el nivel de las prácticas, sino también en el nivel de los principios y valores.</a:t>
            </a:r>
          </a:p>
          <a:p>
            <a:r>
              <a:rPr lang="es-ES" sz="1050" dirty="0">
                <a:latin typeface="Arial" panose="020B0604020202020204" pitchFamily="34" charset="0"/>
              </a:rPr>
              <a:t>● Desarrollar la capacidad de enseñanza para ofrecer el conocimiento correcto, en el momento adecuado, de la manera correcta, para que las personas, los equipos y las </a:t>
            </a:r>
          </a:p>
          <a:p>
            <a:r>
              <a:rPr lang="es-ES" sz="1050" dirty="0">
                <a:latin typeface="Arial" panose="020B0604020202020204" pitchFamily="34" charset="0"/>
              </a:rPr>
              <a:t>organizaciones asimilen el conocimiento para su mejor beneficio.</a:t>
            </a:r>
          </a:p>
          <a:p>
            <a:r>
              <a:rPr lang="es-ES" sz="1050" dirty="0">
                <a:latin typeface="Arial" panose="020B0604020202020204" pitchFamily="34" charset="0"/>
              </a:rPr>
              <a:t>● Certificarse internacionalmente como Agile Coach Professional </a:t>
            </a:r>
            <a:r>
              <a:rPr lang="es-ES" sz="1050" dirty="0" err="1">
                <a:latin typeface="Arial" panose="020B0604020202020204" pitchFamily="34" charset="0"/>
              </a:rPr>
              <a:t>Certificate</a:t>
            </a:r>
            <a:r>
              <a:rPr lang="es-ES" sz="1050" dirty="0">
                <a:latin typeface="Arial" panose="020B0604020202020204" pitchFamily="34" charset="0"/>
              </a:rPr>
              <a:t> (ACPC), avalando así sus conocimientos y aplicación</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r>
              <a:rPr lang="es-ES" sz="1050" dirty="0"/>
              <a:t>Cualquier persona que esté interesada en ampliar sus conocimientos en Agile Coach, adquiriendo así, la capacidad de aportar soluciones basadas en diferentes metodologías ágiles que realmente sean útiles para la empresa que las adopta.</a:t>
            </a:r>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a:t>
            </a:r>
            <a:r>
              <a:rPr lang="es-ES" sz="1050" dirty="0">
                <a:latin typeface="Arial" panose="020B0604020202020204" pitchFamily="34" charset="0"/>
              </a:rPr>
              <a:t>24</a:t>
            </a:r>
            <a:r>
              <a:rPr lang="es-ES" sz="1050" dirty="0">
                <a:effectLst/>
                <a:latin typeface="Arial" panose="020B0604020202020204" pitchFamily="34" charset="0"/>
              </a:rPr>
              <a:t> horas</a:t>
            </a:r>
          </a:p>
          <a:p>
            <a:pPr>
              <a:buFont typeface="Arial" panose="020B0604020202020204" pitchFamily="34" charset="0"/>
              <a:buChar char="•"/>
            </a:pPr>
            <a:r>
              <a:rPr lang="es-ES" sz="1050" dirty="0">
                <a:latin typeface="Arial" panose="020B0604020202020204" pitchFamily="34" charset="0"/>
              </a:rPr>
              <a:t>Obligatorio: Examen de certificación 40 preguntas. 2 intentos.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3"/>
          <a:stretch>
            <a:fillRect/>
          </a:stretch>
        </p:blipFill>
        <p:spPr>
          <a:xfrm>
            <a:off x="4470479" y="386920"/>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4"/>
          <a:stretch>
            <a:fillRect/>
          </a:stretch>
        </p:blipFill>
        <p:spPr>
          <a:xfrm>
            <a:off x="4457764" y="1005569"/>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5"/>
          <a:stretch>
            <a:fillRect/>
          </a:stretch>
        </p:blipFill>
        <p:spPr>
          <a:xfrm>
            <a:off x="4572000" y="4366312"/>
            <a:ext cx="481076" cy="481076"/>
          </a:xfrm>
          <a:prstGeom prst="rect">
            <a:avLst/>
          </a:prstGeom>
        </p:spPr>
      </p:pic>
      <p:pic>
        <p:nvPicPr>
          <p:cNvPr id="5" name="Imagen 4">
            <a:extLst>
              <a:ext uri="{FF2B5EF4-FFF2-40B4-BE49-F238E27FC236}">
                <a16:creationId xmlns:a16="http://schemas.microsoft.com/office/drawing/2014/main" id="{C5FECF00-7989-4D83-81A5-24009FB37CE7}"/>
              </a:ext>
            </a:extLst>
          </p:cNvPr>
          <p:cNvPicPr>
            <a:picLocks noChangeAspect="1"/>
          </p:cNvPicPr>
          <p:nvPr/>
        </p:nvPicPr>
        <p:blipFill>
          <a:blip r:embed="rId6"/>
          <a:stretch>
            <a:fillRect/>
          </a:stretch>
        </p:blipFill>
        <p:spPr>
          <a:xfrm>
            <a:off x="4526301" y="3498958"/>
            <a:ext cx="481076" cy="341409"/>
          </a:xfrm>
          <a:prstGeom prst="rect">
            <a:avLst/>
          </a:prstGeom>
        </p:spPr>
      </p:pic>
      <p:pic>
        <p:nvPicPr>
          <p:cNvPr id="13" name="Imagen 12">
            <a:extLst>
              <a:ext uri="{FF2B5EF4-FFF2-40B4-BE49-F238E27FC236}">
                <a16:creationId xmlns:a16="http://schemas.microsoft.com/office/drawing/2014/main" id="{88CA8D84-119C-4A87-9320-B2080536C4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50752" y="62578"/>
            <a:ext cx="969038" cy="969038"/>
          </a:xfrm>
          <a:prstGeom prst="rect">
            <a:avLst/>
          </a:prstGeom>
        </p:spPr>
      </p:pic>
      <p:pic>
        <p:nvPicPr>
          <p:cNvPr id="14" name="Picture 2" descr="Grupo Compusof - Home | Facebook">
            <a:extLst>
              <a:ext uri="{FF2B5EF4-FFF2-40B4-BE49-F238E27FC236}">
                <a16:creationId xmlns:a16="http://schemas.microsoft.com/office/drawing/2014/main" id="{93C545FF-62F3-4319-B88E-2262C8D994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1E97CF00-494E-494E-B57D-76705F338CE3}"/>
              </a:ext>
            </a:extLst>
          </p:cNvPr>
          <p:cNvGrpSpPr/>
          <p:nvPr/>
        </p:nvGrpSpPr>
        <p:grpSpPr>
          <a:xfrm>
            <a:off x="14099" y="485375"/>
            <a:ext cx="715950" cy="715950"/>
            <a:chOff x="14099" y="485375"/>
            <a:chExt cx="715950" cy="715950"/>
          </a:xfrm>
        </p:grpSpPr>
        <p:pic>
          <p:nvPicPr>
            <p:cNvPr id="16" name="Gráfico 15" descr="Símbolo">
              <a:extLst>
                <a:ext uri="{FF2B5EF4-FFF2-40B4-BE49-F238E27FC236}">
                  <a16:creationId xmlns:a16="http://schemas.microsoft.com/office/drawing/2014/main" id="{0465161A-0690-4D80-8559-DB1EB226F6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FAA58CE1-258E-468C-9700-6E2896A2BBF0}"/>
                </a:ext>
              </a:extLst>
            </p:cNvPr>
            <p:cNvSpPr txBox="1"/>
            <p:nvPr/>
          </p:nvSpPr>
          <p:spPr>
            <a:xfrm>
              <a:off x="171999" y="637691"/>
              <a:ext cx="538226" cy="307777"/>
            </a:xfrm>
            <a:prstGeom prst="rect">
              <a:avLst/>
            </a:prstGeom>
            <a:noFill/>
          </p:spPr>
          <p:txBody>
            <a:bodyPr wrap="square" rtlCol="0">
              <a:spAutoFit/>
            </a:bodyPr>
            <a:lstStyle/>
            <a:p>
              <a:r>
                <a:rPr lang="es-ES" b="1" dirty="0"/>
                <a:t>11</a:t>
              </a:r>
            </a:p>
          </p:txBody>
        </p:sp>
      </p:grpSp>
    </p:spTree>
    <p:extLst>
      <p:ext uri="{BB962C8B-B14F-4D97-AF65-F5344CB8AC3E}">
        <p14:creationId xmlns:p14="http://schemas.microsoft.com/office/powerpoint/2010/main" val="85505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a:xfrm>
            <a:off x="710274" y="536650"/>
            <a:ext cx="6580541" cy="481200"/>
          </a:xfrm>
        </p:spPr>
        <p:txBody>
          <a:bodyPr/>
          <a:lstStyle/>
          <a:p>
            <a:r>
              <a:rPr lang="es-ES" dirty="0"/>
              <a:t>Trabajo en remoto y colaboración virtual</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376584" y="1248852"/>
            <a:ext cx="4081180" cy="3454500"/>
          </a:xfrm>
        </p:spPr>
        <p:txBody>
          <a:bodyPr/>
          <a:lstStyle/>
          <a:p>
            <a:pPr marL="114300" indent="0">
              <a:buNone/>
            </a:pPr>
            <a:r>
              <a:rPr lang="es-ES" sz="1200" dirty="0"/>
              <a:t>El trabajo remoto está aquí para quedarse, no es una moda pasajera. En el entorno complejo e incierto actual, las empresas necesitan tener equipos ágiles distribuidos de alto rendimiento. </a:t>
            </a:r>
          </a:p>
          <a:p>
            <a:pPr marL="114300" indent="0">
              <a:buNone/>
            </a:pPr>
            <a:endParaRPr lang="es-ES" sz="1200" dirty="0"/>
          </a:p>
          <a:p>
            <a:pPr marL="114300" indent="0">
              <a:buNone/>
            </a:pPr>
            <a:r>
              <a:rPr lang="es-ES" sz="1200" dirty="0"/>
              <a:t>Esta formación tiene como objetivo:</a:t>
            </a:r>
          </a:p>
          <a:p>
            <a:pPr marL="114300" indent="0">
              <a:buNone/>
            </a:pPr>
            <a:r>
              <a:rPr lang="es-ES" sz="1200" dirty="0"/>
              <a:t>• Mejorar las habilidades de trabajo remoto</a:t>
            </a:r>
          </a:p>
          <a:p>
            <a:pPr marL="114300" indent="0">
              <a:buNone/>
            </a:pPr>
            <a:r>
              <a:rPr lang="es-ES" sz="1200" dirty="0"/>
              <a:t>• Incrementar el </a:t>
            </a:r>
            <a:r>
              <a:rPr lang="es-ES" sz="1200" i="1" dirty="0" err="1"/>
              <a:t>rapport</a:t>
            </a:r>
            <a:r>
              <a:rPr lang="es-ES" sz="1200" dirty="0"/>
              <a:t> con sus pares y managers</a:t>
            </a:r>
          </a:p>
          <a:p>
            <a:pPr marL="114300" indent="0">
              <a:buNone/>
            </a:pPr>
            <a:r>
              <a:rPr lang="es-ES" sz="1200" dirty="0"/>
              <a:t>• Conocer prácticas recomendadas mundialmente para lograr alto desempeño mientras se mantiene el bienestar</a:t>
            </a:r>
          </a:p>
          <a:p>
            <a:pPr marL="114300" indent="0">
              <a:buNone/>
            </a:pPr>
            <a:r>
              <a:rPr lang="es-ES" sz="1200" dirty="0"/>
              <a:t>• Comprender las mejores prácticas de ciberseguridad para evitar incidentes de seguridad</a:t>
            </a:r>
          </a:p>
          <a:p>
            <a:pPr marL="114300" indent="0">
              <a:buNone/>
            </a:pPr>
            <a:r>
              <a:rPr lang="es-ES" sz="1200" dirty="0"/>
              <a:t>• Conocer y compartir herramientas que mejoran el trabajo en equipos distribuidos geográficamente</a:t>
            </a:r>
          </a:p>
          <a:p>
            <a:pPr marL="114300" indent="0">
              <a:buNone/>
            </a:pPr>
            <a:r>
              <a:rPr lang="es-ES" sz="1200" dirty="0"/>
              <a:t>• Comprender requisitos legales generales</a:t>
            </a:r>
          </a:p>
        </p:txBody>
      </p:sp>
      <p:sp>
        <p:nvSpPr>
          <p:cNvPr id="7" name="CuadroTexto 6">
            <a:extLst>
              <a:ext uri="{FF2B5EF4-FFF2-40B4-BE49-F238E27FC236}">
                <a16:creationId xmlns:a16="http://schemas.microsoft.com/office/drawing/2014/main" id="{15091B0D-946B-D84D-94B2-704B16A6D0B1}"/>
              </a:ext>
            </a:extLst>
          </p:cNvPr>
          <p:cNvSpPr txBox="1"/>
          <p:nvPr/>
        </p:nvSpPr>
        <p:spPr>
          <a:xfrm>
            <a:off x="4950080" y="1225162"/>
            <a:ext cx="4127090" cy="3647152"/>
          </a:xfrm>
          <a:prstGeom prst="rect">
            <a:avLst/>
          </a:prstGeom>
          <a:noFill/>
        </p:spPr>
        <p:txBody>
          <a:bodyPr wrap="square">
            <a:spAutoFit/>
          </a:bodyPr>
          <a:lstStyle/>
          <a:p>
            <a:r>
              <a:rPr lang="es-ES" sz="1050" b="1" dirty="0">
                <a:solidFill>
                  <a:srgbClr val="F7792C"/>
                </a:solidFill>
                <a:latin typeface="Arial" panose="020B0604020202020204" pitchFamily="34" charset="0"/>
              </a:rPr>
              <a:t>     </a:t>
            </a:r>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No existen requisitos formales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Gestión de equipos virtuales</a:t>
            </a:r>
          </a:p>
          <a:p>
            <a:r>
              <a:rPr lang="es-ES" sz="1050" dirty="0">
                <a:latin typeface="Arial" panose="020B0604020202020204" pitchFamily="34" charset="0"/>
              </a:rPr>
              <a:t>• Trabajador remoto y ambiente</a:t>
            </a:r>
          </a:p>
          <a:p>
            <a:r>
              <a:rPr lang="es-ES" sz="1050" dirty="0">
                <a:latin typeface="Arial" panose="020B0604020202020204" pitchFamily="34" charset="0"/>
              </a:rPr>
              <a:t>• Herramientas para trabajadores en remoto</a:t>
            </a:r>
          </a:p>
          <a:p>
            <a:r>
              <a:rPr lang="es-ES" sz="1050" dirty="0">
                <a:latin typeface="Arial" panose="020B0604020202020204" pitchFamily="34" charset="0"/>
              </a:rPr>
              <a:t>• Prácticas de facilitación</a:t>
            </a:r>
          </a:p>
          <a:p>
            <a:r>
              <a:rPr lang="es-ES" sz="1050" dirty="0">
                <a:latin typeface="Arial" panose="020B0604020202020204" pitchFamily="34" charset="0"/>
              </a:rPr>
              <a:t>• Principios de comunicación remota</a:t>
            </a:r>
          </a:p>
          <a:p>
            <a:r>
              <a:rPr lang="es-ES" sz="1050" dirty="0">
                <a:latin typeface="Arial" panose="020B0604020202020204" pitchFamily="34" charset="0"/>
              </a:rPr>
              <a:t>• Acuerdos de Equipos de Trabajo</a:t>
            </a:r>
          </a:p>
          <a:p>
            <a:r>
              <a:rPr lang="es-ES" sz="1050" dirty="0">
                <a:latin typeface="Arial" panose="020B0604020202020204" pitchFamily="34" charset="0"/>
              </a:rPr>
              <a:t>• Pensamiento Agile en equipos remotos</a:t>
            </a:r>
          </a:p>
          <a:p>
            <a:r>
              <a:rPr lang="es-ES" sz="1050" dirty="0">
                <a:latin typeface="Arial" panose="020B0604020202020204" pitchFamily="34" charset="0"/>
              </a:rPr>
              <a:t>• Ciberseguridad para equipos remotos</a:t>
            </a:r>
          </a:p>
          <a:p>
            <a:r>
              <a:rPr lang="es-ES" sz="1050" dirty="0">
                <a:latin typeface="Arial" panose="020B0604020202020204" pitchFamily="34" charset="0"/>
              </a:rPr>
              <a:t>• Teletrabajo</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r>
              <a:rPr lang="es-ES" sz="1050" dirty="0"/>
              <a:t>Esta formación es apropiada para todos aquellos interesados en adquirir herramientas y técnicas para prepararse para la creciente necesidad de trabajo remoto o a distancia.</a:t>
            </a:r>
          </a:p>
          <a:p>
            <a:endParaRPr lang="es-ES" sz="1050" dirty="0">
              <a:solidFill>
                <a:srgbClr val="000000"/>
              </a:solidFill>
              <a:effectLst/>
              <a:latin typeface="Times New Roman" panose="02020603050405020304" pitchFamily="18"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4496437" y="1104252"/>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4470479" y="1615612"/>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4572000" y="4366312"/>
            <a:ext cx="481076" cy="481076"/>
          </a:xfrm>
          <a:prstGeom prst="rect">
            <a:avLst/>
          </a:prstGeom>
        </p:spPr>
      </p:pic>
      <p:pic>
        <p:nvPicPr>
          <p:cNvPr id="5" name="Imagen 4">
            <a:extLst>
              <a:ext uri="{FF2B5EF4-FFF2-40B4-BE49-F238E27FC236}">
                <a16:creationId xmlns:a16="http://schemas.microsoft.com/office/drawing/2014/main" id="{C5FECF00-7989-4D83-81A5-24009FB37CE7}"/>
              </a:ext>
            </a:extLst>
          </p:cNvPr>
          <p:cNvPicPr>
            <a:picLocks noChangeAspect="1"/>
          </p:cNvPicPr>
          <p:nvPr/>
        </p:nvPicPr>
        <p:blipFill>
          <a:blip r:embed="rId5"/>
          <a:stretch>
            <a:fillRect/>
          </a:stretch>
        </p:blipFill>
        <p:spPr>
          <a:xfrm>
            <a:off x="4526301" y="3498958"/>
            <a:ext cx="481076" cy="341409"/>
          </a:xfrm>
          <a:prstGeom prst="rect">
            <a:avLst/>
          </a:prstGeom>
        </p:spPr>
      </p:pic>
      <p:pic>
        <p:nvPicPr>
          <p:cNvPr id="15" name="Picture 2" descr="Grupo Compusof - Home | Facebook">
            <a:extLst>
              <a:ext uri="{FF2B5EF4-FFF2-40B4-BE49-F238E27FC236}">
                <a16:creationId xmlns:a16="http://schemas.microsoft.com/office/drawing/2014/main" id="{7C015DCA-9DED-4C08-A326-50FCBF912B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71BEDE3C-6E2A-4AEC-AD39-5EB9378AAF2C}"/>
              </a:ext>
            </a:extLst>
          </p:cNvPr>
          <p:cNvGrpSpPr/>
          <p:nvPr/>
        </p:nvGrpSpPr>
        <p:grpSpPr>
          <a:xfrm>
            <a:off x="14099" y="485375"/>
            <a:ext cx="715950" cy="715950"/>
            <a:chOff x="14099" y="485375"/>
            <a:chExt cx="715950" cy="715950"/>
          </a:xfrm>
        </p:grpSpPr>
        <p:pic>
          <p:nvPicPr>
            <p:cNvPr id="17" name="Gráfico 16" descr="Símbolo">
              <a:extLst>
                <a:ext uri="{FF2B5EF4-FFF2-40B4-BE49-F238E27FC236}">
                  <a16:creationId xmlns:a16="http://schemas.microsoft.com/office/drawing/2014/main" id="{9A65DDC2-2556-43BE-91FA-3A6924DC73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8" name="CuadroTexto 17">
              <a:extLst>
                <a:ext uri="{FF2B5EF4-FFF2-40B4-BE49-F238E27FC236}">
                  <a16:creationId xmlns:a16="http://schemas.microsoft.com/office/drawing/2014/main" id="{ED054B91-DA05-483F-A4C5-189C8B68D091}"/>
                </a:ext>
              </a:extLst>
            </p:cNvPr>
            <p:cNvSpPr txBox="1"/>
            <p:nvPr/>
          </p:nvSpPr>
          <p:spPr>
            <a:xfrm>
              <a:off x="171999" y="637691"/>
              <a:ext cx="538226" cy="307777"/>
            </a:xfrm>
            <a:prstGeom prst="rect">
              <a:avLst/>
            </a:prstGeom>
            <a:noFill/>
          </p:spPr>
          <p:txBody>
            <a:bodyPr wrap="square" rtlCol="0">
              <a:spAutoFit/>
            </a:bodyPr>
            <a:lstStyle/>
            <a:p>
              <a:r>
                <a:rPr lang="es-ES" b="1" dirty="0"/>
                <a:t>12</a:t>
              </a:r>
            </a:p>
          </p:txBody>
        </p:sp>
      </p:grpSp>
    </p:spTree>
    <p:extLst>
      <p:ext uri="{BB962C8B-B14F-4D97-AF65-F5344CB8AC3E}">
        <p14:creationId xmlns:p14="http://schemas.microsoft.com/office/powerpoint/2010/main" val="324995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42797" y="423288"/>
            <a:ext cx="7308851" cy="4812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s" dirty="0"/>
              <a:t>Obtener tu certificación internacional Certiprof</a:t>
            </a:r>
            <a:endParaRPr dirty="0"/>
          </a:p>
        </p:txBody>
      </p:sp>
      <p:sp>
        <p:nvSpPr>
          <p:cNvPr id="2" name="Rectángulo 1">
            <a:extLst>
              <a:ext uri="{FF2B5EF4-FFF2-40B4-BE49-F238E27FC236}">
                <a16:creationId xmlns:a16="http://schemas.microsoft.com/office/drawing/2014/main" id="{BC054D83-274C-4973-AEC2-0A2674FD8C28}"/>
              </a:ext>
            </a:extLst>
          </p:cNvPr>
          <p:cNvSpPr/>
          <p:nvPr/>
        </p:nvSpPr>
        <p:spPr>
          <a:xfrm>
            <a:off x="542797" y="918246"/>
            <a:ext cx="8320788" cy="4078039"/>
          </a:xfrm>
          <a:prstGeom prst="rect">
            <a:avLst/>
          </a:prstGeom>
        </p:spPr>
        <p:txBody>
          <a:bodyPr wrap="square">
            <a:spAutoFit/>
          </a:bodyPr>
          <a:lstStyle/>
          <a:p>
            <a:r>
              <a:rPr lang="es-ES" dirty="0"/>
              <a:t>Opcionalmente, todos los cursos te preparan para obtener una certificación internacional que permiten: </a:t>
            </a:r>
          </a:p>
          <a:p>
            <a:pPr>
              <a:lnSpc>
                <a:spcPct val="150000"/>
              </a:lnSpc>
            </a:pPr>
            <a:endParaRPr lang="es-ES" dirty="0"/>
          </a:p>
          <a:p>
            <a:pPr marL="342900" indent="-342900">
              <a:lnSpc>
                <a:spcPct val="150000"/>
              </a:lnSpc>
              <a:buAutoNum type="arabicPeriod"/>
            </a:pPr>
            <a:r>
              <a:rPr lang="es-ES" b="1" dirty="0"/>
              <a:t>Fijar los conceptos aprendidos </a:t>
            </a:r>
            <a:r>
              <a:rPr lang="es-ES" dirty="0"/>
              <a:t>mediante la documentación proporcionada y el examen de evaluación. Todos los exámenes tienen 2 intentos y 6 meses para realizarlos</a:t>
            </a:r>
          </a:p>
          <a:p>
            <a:pPr marL="342900" indent="-342900">
              <a:lnSpc>
                <a:spcPct val="150000"/>
              </a:lnSpc>
              <a:buAutoNum type="arabicPeriod"/>
            </a:pPr>
            <a:r>
              <a:rPr lang="es-ES" b="1" dirty="0"/>
              <a:t>Mantenerte relevante</a:t>
            </a:r>
            <a:r>
              <a:rPr lang="es-ES" dirty="0"/>
              <a:t> y comerciable para el mundo laboral. Amplia tu oportunidades de trabajo, mejora tu CV y permiten tu desarrollo profesional.  </a:t>
            </a:r>
          </a:p>
          <a:p>
            <a:pPr marL="342900" indent="-342900">
              <a:lnSpc>
                <a:spcPct val="150000"/>
              </a:lnSpc>
              <a:buAutoNum type="arabicPeriod"/>
            </a:pPr>
            <a:r>
              <a:rPr lang="es-ES" b="1" dirty="0"/>
              <a:t>Beneficiar a la empresa </a:t>
            </a:r>
            <a:r>
              <a:rPr lang="es-ES" dirty="0"/>
              <a:t>al contar con profesionales certificados, que aumenta su credibilidad y fiabilidad, fomenta la innovación y da mas ventaja competitiva. </a:t>
            </a:r>
          </a:p>
          <a:p>
            <a:pPr marL="342900" indent="-342900">
              <a:lnSpc>
                <a:spcPct val="150000"/>
              </a:lnSpc>
              <a:buAutoNum type="arabicPeriod"/>
            </a:pPr>
            <a:r>
              <a:rPr lang="es-ES" dirty="0"/>
              <a:t>Unirte a la </a:t>
            </a:r>
            <a:r>
              <a:rPr lang="es-ES" b="1" dirty="0"/>
              <a:t>comunidad de expertos Agile. </a:t>
            </a:r>
            <a:r>
              <a:rPr lang="es-ES" dirty="0"/>
              <a:t>Al tener un reconocimiento formal, formarás parte de la comunidad de </a:t>
            </a:r>
            <a:r>
              <a:rPr lang="es-ES" dirty="0" err="1"/>
              <a:t>agilista</a:t>
            </a:r>
            <a:r>
              <a:rPr lang="es-ES" dirty="0"/>
              <a:t>, siendo un miembro activo cualificado. </a:t>
            </a:r>
            <a:endParaRPr lang="es-ES" b="1" dirty="0"/>
          </a:p>
          <a:p>
            <a:pPr marL="342900" indent="-342900">
              <a:lnSpc>
                <a:spcPct val="150000"/>
              </a:lnSpc>
              <a:buAutoNum type="arabicPeriod"/>
            </a:pPr>
            <a:r>
              <a:rPr lang="es-ES" dirty="0"/>
              <a:t>La </a:t>
            </a:r>
            <a:r>
              <a:rPr lang="es-ES" b="1" dirty="0"/>
              <a:t>certificación es una insignia de honor </a:t>
            </a:r>
            <a:r>
              <a:rPr lang="es-ES" dirty="0"/>
              <a:t>que debe llevarse con orgullo y compartir en tus redes sociales. </a:t>
            </a:r>
          </a:p>
          <a:p>
            <a:pPr marL="342900" indent="-342900">
              <a:buAutoNum type="arabicPeriod"/>
            </a:pPr>
            <a:endParaRPr lang="es-ES" dirty="0"/>
          </a:p>
        </p:txBody>
      </p:sp>
      <p:pic>
        <p:nvPicPr>
          <p:cNvPr id="32" name="Picture 2" descr="Grupo Compusof - Home | Facebook">
            <a:extLst>
              <a:ext uri="{FF2B5EF4-FFF2-40B4-BE49-F238E27FC236}">
                <a16:creationId xmlns:a16="http://schemas.microsoft.com/office/drawing/2014/main" id="{E90459A6-24E1-40C9-B485-50D548716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48"/>
          <p:cNvSpPr txBox="1">
            <a:spLocks noGrp="1"/>
          </p:cNvSpPr>
          <p:nvPr>
            <p:ph type="title"/>
          </p:nvPr>
        </p:nvSpPr>
        <p:spPr>
          <a:xfrm>
            <a:off x="1422690" y="106434"/>
            <a:ext cx="7116184"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Cursos a través de todo el camino de la innovación</a:t>
            </a:r>
            <a:endParaRPr dirty="0"/>
          </a:p>
        </p:txBody>
      </p:sp>
      <p:grpSp>
        <p:nvGrpSpPr>
          <p:cNvPr id="1199" name="Google Shape;1199;p48"/>
          <p:cNvGrpSpPr/>
          <p:nvPr/>
        </p:nvGrpSpPr>
        <p:grpSpPr>
          <a:xfrm>
            <a:off x="798220" y="1848759"/>
            <a:ext cx="517175" cy="680487"/>
            <a:chOff x="1742639" y="1160802"/>
            <a:chExt cx="665947" cy="876239"/>
          </a:xfrm>
        </p:grpSpPr>
        <p:sp>
          <p:nvSpPr>
            <p:cNvPr id="1200" name="Google Shape;1200;p48"/>
            <p:cNvSpPr/>
            <p:nvPr/>
          </p:nvSpPr>
          <p:spPr>
            <a:xfrm>
              <a:off x="2111613" y="1848169"/>
              <a:ext cx="216097" cy="140685"/>
            </a:xfrm>
            <a:custGeom>
              <a:avLst/>
              <a:gdLst/>
              <a:ahLst/>
              <a:cxnLst/>
              <a:rect l="l" t="t" r="r" b="b"/>
              <a:pathLst>
                <a:path w="1897" h="1235" extrusionOk="0">
                  <a:moveTo>
                    <a:pt x="1795" y="1"/>
                  </a:moveTo>
                  <a:lnTo>
                    <a:pt x="1586" y="109"/>
                  </a:lnTo>
                  <a:lnTo>
                    <a:pt x="1221" y="302"/>
                  </a:lnTo>
                  <a:lnTo>
                    <a:pt x="896" y="471"/>
                  </a:lnTo>
                  <a:lnTo>
                    <a:pt x="643" y="603"/>
                  </a:lnTo>
                  <a:lnTo>
                    <a:pt x="206" y="832"/>
                  </a:lnTo>
                  <a:lnTo>
                    <a:pt x="0" y="941"/>
                  </a:lnTo>
                  <a:lnTo>
                    <a:pt x="244" y="1235"/>
                  </a:lnTo>
                  <a:lnTo>
                    <a:pt x="426" y="1140"/>
                  </a:lnTo>
                  <a:lnTo>
                    <a:pt x="1072" y="802"/>
                  </a:lnTo>
                  <a:lnTo>
                    <a:pt x="1714" y="464"/>
                  </a:lnTo>
                  <a:lnTo>
                    <a:pt x="1897" y="369"/>
                  </a:lnTo>
                  <a:lnTo>
                    <a:pt x="17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a:off x="2160141" y="1900912"/>
              <a:ext cx="165291" cy="112206"/>
            </a:xfrm>
            <a:custGeom>
              <a:avLst/>
              <a:gdLst/>
              <a:ahLst/>
              <a:cxnLst/>
              <a:rect l="l" t="t" r="r" b="b"/>
              <a:pathLst>
                <a:path w="1451" h="985" extrusionOk="0">
                  <a:moveTo>
                    <a:pt x="1288" y="1"/>
                  </a:moveTo>
                  <a:lnTo>
                    <a:pt x="646" y="339"/>
                  </a:lnTo>
                  <a:lnTo>
                    <a:pt x="0" y="677"/>
                  </a:lnTo>
                  <a:lnTo>
                    <a:pt x="162" y="985"/>
                  </a:lnTo>
                  <a:lnTo>
                    <a:pt x="298" y="914"/>
                  </a:lnTo>
                  <a:lnTo>
                    <a:pt x="805" y="647"/>
                  </a:lnTo>
                  <a:lnTo>
                    <a:pt x="1315" y="380"/>
                  </a:lnTo>
                  <a:lnTo>
                    <a:pt x="1451" y="309"/>
                  </a:lnTo>
                  <a:lnTo>
                    <a:pt x="12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2193974" y="1944086"/>
              <a:ext cx="139546" cy="84411"/>
            </a:xfrm>
            <a:custGeom>
              <a:avLst/>
              <a:gdLst/>
              <a:ahLst/>
              <a:cxnLst/>
              <a:rect l="l" t="t" r="r" b="b"/>
              <a:pathLst>
                <a:path w="1225" h="741" extrusionOk="0">
                  <a:moveTo>
                    <a:pt x="1018" y="1"/>
                  </a:moveTo>
                  <a:lnTo>
                    <a:pt x="508" y="268"/>
                  </a:lnTo>
                  <a:lnTo>
                    <a:pt x="1" y="535"/>
                  </a:lnTo>
                  <a:cubicBezTo>
                    <a:pt x="80" y="694"/>
                    <a:pt x="216" y="741"/>
                    <a:pt x="347" y="741"/>
                  </a:cubicBezTo>
                  <a:cubicBezTo>
                    <a:pt x="531" y="741"/>
                    <a:pt x="707" y="650"/>
                    <a:pt x="707" y="650"/>
                  </a:cubicBezTo>
                  <a:cubicBezTo>
                    <a:pt x="707" y="650"/>
                    <a:pt x="1225" y="372"/>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1744576" y="1361521"/>
              <a:ext cx="664011" cy="581536"/>
            </a:xfrm>
            <a:custGeom>
              <a:avLst/>
              <a:gdLst/>
              <a:ahLst/>
              <a:cxnLst/>
              <a:rect l="l" t="t" r="r" b="b"/>
              <a:pathLst>
                <a:path w="5829" h="5105" extrusionOk="0">
                  <a:moveTo>
                    <a:pt x="3086" y="1"/>
                  </a:moveTo>
                  <a:cubicBezTo>
                    <a:pt x="2666" y="1"/>
                    <a:pt x="2228" y="126"/>
                    <a:pt x="1799" y="351"/>
                  </a:cubicBezTo>
                  <a:cubicBezTo>
                    <a:pt x="595" y="980"/>
                    <a:pt x="0" y="2106"/>
                    <a:pt x="781" y="3600"/>
                  </a:cubicBezTo>
                  <a:cubicBezTo>
                    <a:pt x="1169" y="4339"/>
                    <a:pt x="1744" y="4526"/>
                    <a:pt x="2227" y="4526"/>
                  </a:cubicBezTo>
                  <a:cubicBezTo>
                    <a:pt x="2721" y="4526"/>
                    <a:pt x="3117" y="4330"/>
                    <a:pt x="3117" y="4330"/>
                  </a:cubicBezTo>
                  <a:lnTo>
                    <a:pt x="3405" y="5057"/>
                  </a:lnTo>
                  <a:lnTo>
                    <a:pt x="3428" y="5104"/>
                  </a:lnTo>
                  <a:lnTo>
                    <a:pt x="4808" y="4381"/>
                  </a:lnTo>
                  <a:lnTo>
                    <a:pt x="4784" y="4334"/>
                  </a:lnTo>
                  <a:lnTo>
                    <a:pt x="4318" y="3701"/>
                  </a:lnTo>
                  <a:cubicBezTo>
                    <a:pt x="4318" y="3701"/>
                    <a:pt x="5829" y="2860"/>
                    <a:pt x="5048" y="1365"/>
                  </a:cubicBezTo>
                  <a:cubicBezTo>
                    <a:pt x="4544" y="405"/>
                    <a:pt x="3842"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1742639" y="1392962"/>
              <a:ext cx="399500" cy="553513"/>
            </a:xfrm>
            <a:custGeom>
              <a:avLst/>
              <a:gdLst/>
              <a:ahLst/>
              <a:cxnLst/>
              <a:rect l="l" t="t" r="r" b="b"/>
              <a:pathLst>
                <a:path w="3507" h="4859" extrusionOk="0">
                  <a:moveTo>
                    <a:pt x="1812" y="0"/>
                  </a:moveTo>
                  <a:cubicBezTo>
                    <a:pt x="1801" y="0"/>
                    <a:pt x="1789" y="3"/>
                    <a:pt x="1779" y="7"/>
                  </a:cubicBezTo>
                  <a:cubicBezTo>
                    <a:pt x="382" y="741"/>
                    <a:pt x="0" y="1962"/>
                    <a:pt x="734" y="3358"/>
                  </a:cubicBezTo>
                  <a:cubicBezTo>
                    <a:pt x="1136" y="4127"/>
                    <a:pt x="1738" y="4321"/>
                    <a:pt x="2242" y="4321"/>
                  </a:cubicBezTo>
                  <a:cubicBezTo>
                    <a:pt x="2625" y="4321"/>
                    <a:pt x="2952" y="4209"/>
                    <a:pt x="3094" y="4152"/>
                  </a:cubicBezTo>
                  <a:lnTo>
                    <a:pt x="3354" y="4812"/>
                  </a:lnTo>
                  <a:cubicBezTo>
                    <a:pt x="3364" y="4839"/>
                    <a:pt x="3391" y="4859"/>
                    <a:pt x="3422" y="4859"/>
                  </a:cubicBezTo>
                  <a:cubicBezTo>
                    <a:pt x="3432" y="4859"/>
                    <a:pt x="3442" y="4856"/>
                    <a:pt x="3449" y="4852"/>
                  </a:cubicBezTo>
                  <a:cubicBezTo>
                    <a:pt x="3489" y="4835"/>
                    <a:pt x="3506" y="4795"/>
                    <a:pt x="3493" y="4754"/>
                  </a:cubicBezTo>
                  <a:lnTo>
                    <a:pt x="3205" y="4027"/>
                  </a:lnTo>
                  <a:cubicBezTo>
                    <a:pt x="3195" y="4007"/>
                    <a:pt x="3182" y="3993"/>
                    <a:pt x="3161" y="3983"/>
                  </a:cubicBezTo>
                  <a:cubicBezTo>
                    <a:pt x="3152" y="3980"/>
                    <a:pt x="3143" y="3979"/>
                    <a:pt x="3134" y="3979"/>
                  </a:cubicBezTo>
                  <a:cubicBezTo>
                    <a:pt x="3123" y="3979"/>
                    <a:pt x="3112" y="3981"/>
                    <a:pt x="3101" y="3987"/>
                  </a:cubicBezTo>
                  <a:cubicBezTo>
                    <a:pt x="3097" y="3990"/>
                    <a:pt x="2719" y="4173"/>
                    <a:pt x="2255" y="4176"/>
                  </a:cubicBezTo>
                  <a:lnTo>
                    <a:pt x="2242" y="4176"/>
                  </a:lnTo>
                  <a:cubicBezTo>
                    <a:pt x="1637" y="4176"/>
                    <a:pt x="1174" y="3875"/>
                    <a:pt x="866" y="3290"/>
                  </a:cubicBezTo>
                  <a:cubicBezTo>
                    <a:pt x="176" y="1975"/>
                    <a:pt x="535" y="829"/>
                    <a:pt x="1850" y="143"/>
                  </a:cubicBezTo>
                  <a:cubicBezTo>
                    <a:pt x="1883" y="122"/>
                    <a:pt x="1900" y="78"/>
                    <a:pt x="1880" y="41"/>
                  </a:cubicBezTo>
                  <a:cubicBezTo>
                    <a:pt x="1866" y="15"/>
                    <a:pt x="1839" y="0"/>
                    <a:pt x="1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8"/>
            <p:cNvSpPr/>
            <p:nvPr/>
          </p:nvSpPr>
          <p:spPr>
            <a:xfrm>
              <a:off x="1939372" y="1352408"/>
              <a:ext cx="468077" cy="511706"/>
            </a:xfrm>
            <a:custGeom>
              <a:avLst/>
              <a:gdLst/>
              <a:ahLst/>
              <a:cxnLst/>
              <a:rect l="l" t="t" r="r" b="b"/>
              <a:pathLst>
                <a:path w="4109" h="4492" extrusionOk="0">
                  <a:moveTo>
                    <a:pt x="1378" y="0"/>
                  </a:moveTo>
                  <a:cubicBezTo>
                    <a:pt x="963" y="0"/>
                    <a:pt x="517" y="120"/>
                    <a:pt x="52" y="363"/>
                  </a:cubicBezTo>
                  <a:cubicBezTo>
                    <a:pt x="14" y="384"/>
                    <a:pt x="1" y="428"/>
                    <a:pt x="21" y="465"/>
                  </a:cubicBezTo>
                  <a:cubicBezTo>
                    <a:pt x="33" y="490"/>
                    <a:pt x="59" y="505"/>
                    <a:pt x="86" y="505"/>
                  </a:cubicBezTo>
                  <a:cubicBezTo>
                    <a:pt x="98" y="505"/>
                    <a:pt x="111" y="502"/>
                    <a:pt x="123" y="495"/>
                  </a:cubicBezTo>
                  <a:cubicBezTo>
                    <a:pt x="560" y="267"/>
                    <a:pt x="978" y="154"/>
                    <a:pt x="1368" y="154"/>
                  </a:cubicBezTo>
                  <a:cubicBezTo>
                    <a:pt x="2147" y="154"/>
                    <a:pt x="2810" y="605"/>
                    <a:pt x="3270" y="1482"/>
                  </a:cubicBezTo>
                  <a:cubicBezTo>
                    <a:pt x="3578" y="2071"/>
                    <a:pt x="3558" y="2625"/>
                    <a:pt x="3206" y="3129"/>
                  </a:cubicBezTo>
                  <a:cubicBezTo>
                    <a:pt x="2939" y="3508"/>
                    <a:pt x="2574" y="3714"/>
                    <a:pt x="2570" y="3717"/>
                  </a:cubicBezTo>
                  <a:cubicBezTo>
                    <a:pt x="2550" y="3727"/>
                    <a:pt x="2537" y="3744"/>
                    <a:pt x="2533" y="3768"/>
                  </a:cubicBezTo>
                  <a:cubicBezTo>
                    <a:pt x="2526" y="3788"/>
                    <a:pt x="2533" y="3808"/>
                    <a:pt x="2547" y="3829"/>
                  </a:cubicBezTo>
                  <a:lnTo>
                    <a:pt x="3017" y="4461"/>
                  </a:lnTo>
                  <a:cubicBezTo>
                    <a:pt x="3030" y="4481"/>
                    <a:pt x="3054" y="4491"/>
                    <a:pt x="3074" y="4491"/>
                  </a:cubicBezTo>
                  <a:cubicBezTo>
                    <a:pt x="3091" y="4491"/>
                    <a:pt x="3108" y="4485"/>
                    <a:pt x="3118" y="4474"/>
                  </a:cubicBezTo>
                  <a:cubicBezTo>
                    <a:pt x="3152" y="4451"/>
                    <a:pt x="3159" y="4403"/>
                    <a:pt x="3135" y="4370"/>
                  </a:cubicBezTo>
                  <a:lnTo>
                    <a:pt x="2712" y="3802"/>
                  </a:lnTo>
                  <a:cubicBezTo>
                    <a:pt x="3013" y="3606"/>
                    <a:pt x="4109" y="2757"/>
                    <a:pt x="3402" y="1411"/>
                  </a:cubicBezTo>
                  <a:cubicBezTo>
                    <a:pt x="2915" y="480"/>
                    <a:pt x="2209" y="0"/>
                    <a:pt x="13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8"/>
            <p:cNvSpPr/>
            <p:nvPr/>
          </p:nvSpPr>
          <p:spPr>
            <a:xfrm>
              <a:off x="2102385" y="1893166"/>
              <a:ext cx="141027" cy="104232"/>
            </a:xfrm>
            <a:custGeom>
              <a:avLst/>
              <a:gdLst/>
              <a:ahLst/>
              <a:cxnLst/>
              <a:rect l="l" t="t" r="r" b="b"/>
              <a:pathLst>
                <a:path w="1238" h="915" extrusionOk="0">
                  <a:moveTo>
                    <a:pt x="976" y="1"/>
                  </a:moveTo>
                  <a:cubicBezTo>
                    <a:pt x="965" y="1"/>
                    <a:pt x="954" y="3"/>
                    <a:pt x="943" y="8"/>
                  </a:cubicBezTo>
                  <a:lnTo>
                    <a:pt x="44" y="481"/>
                  </a:lnTo>
                  <a:cubicBezTo>
                    <a:pt x="24" y="492"/>
                    <a:pt x="10" y="508"/>
                    <a:pt x="7" y="532"/>
                  </a:cubicBezTo>
                  <a:cubicBezTo>
                    <a:pt x="0" y="552"/>
                    <a:pt x="7" y="576"/>
                    <a:pt x="20" y="593"/>
                  </a:cubicBezTo>
                  <a:lnTo>
                    <a:pt x="267" y="887"/>
                  </a:lnTo>
                  <a:cubicBezTo>
                    <a:pt x="281" y="907"/>
                    <a:pt x="304" y="914"/>
                    <a:pt x="325" y="914"/>
                  </a:cubicBezTo>
                  <a:cubicBezTo>
                    <a:pt x="338" y="914"/>
                    <a:pt x="348" y="914"/>
                    <a:pt x="358" y="907"/>
                  </a:cubicBezTo>
                  <a:lnTo>
                    <a:pt x="1187" y="475"/>
                  </a:lnTo>
                  <a:cubicBezTo>
                    <a:pt x="1224" y="454"/>
                    <a:pt x="1237" y="410"/>
                    <a:pt x="1217" y="373"/>
                  </a:cubicBezTo>
                  <a:cubicBezTo>
                    <a:pt x="1203" y="347"/>
                    <a:pt x="1176" y="332"/>
                    <a:pt x="1149" y="332"/>
                  </a:cubicBezTo>
                  <a:cubicBezTo>
                    <a:pt x="1138" y="332"/>
                    <a:pt x="1126" y="335"/>
                    <a:pt x="1116" y="339"/>
                  </a:cubicBezTo>
                  <a:lnTo>
                    <a:pt x="342" y="745"/>
                  </a:lnTo>
                  <a:lnTo>
                    <a:pt x="196" y="569"/>
                  </a:lnTo>
                  <a:lnTo>
                    <a:pt x="1011" y="143"/>
                  </a:lnTo>
                  <a:cubicBezTo>
                    <a:pt x="1048" y="123"/>
                    <a:pt x="1065" y="79"/>
                    <a:pt x="1045" y="42"/>
                  </a:cubicBezTo>
                  <a:cubicBezTo>
                    <a:pt x="1030" y="15"/>
                    <a:pt x="1004" y="1"/>
                    <a:pt x="9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8"/>
            <p:cNvSpPr/>
            <p:nvPr/>
          </p:nvSpPr>
          <p:spPr>
            <a:xfrm>
              <a:off x="2150458" y="1966186"/>
              <a:ext cx="111409" cy="55477"/>
            </a:xfrm>
            <a:custGeom>
              <a:avLst/>
              <a:gdLst/>
              <a:ahLst/>
              <a:cxnLst/>
              <a:rect l="l" t="t" r="r" b="b"/>
              <a:pathLst>
                <a:path w="978" h="487" extrusionOk="0">
                  <a:moveTo>
                    <a:pt x="892" y="0"/>
                  </a:moveTo>
                  <a:cubicBezTo>
                    <a:pt x="880" y="0"/>
                    <a:pt x="868" y="3"/>
                    <a:pt x="856" y="9"/>
                  </a:cubicBezTo>
                  <a:lnTo>
                    <a:pt x="278" y="310"/>
                  </a:lnTo>
                  <a:lnTo>
                    <a:pt x="153" y="70"/>
                  </a:lnTo>
                  <a:cubicBezTo>
                    <a:pt x="138" y="44"/>
                    <a:pt x="112" y="29"/>
                    <a:pt x="84" y="29"/>
                  </a:cubicBezTo>
                  <a:cubicBezTo>
                    <a:pt x="73" y="29"/>
                    <a:pt x="62" y="32"/>
                    <a:pt x="51" y="36"/>
                  </a:cubicBezTo>
                  <a:cubicBezTo>
                    <a:pt x="14" y="57"/>
                    <a:pt x="1" y="101"/>
                    <a:pt x="18" y="138"/>
                  </a:cubicBezTo>
                  <a:lnTo>
                    <a:pt x="180" y="446"/>
                  </a:lnTo>
                  <a:cubicBezTo>
                    <a:pt x="193" y="473"/>
                    <a:pt x="220" y="486"/>
                    <a:pt x="247" y="486"/>
                  </a:cubicBezTo>
                  <a:cubicBezTo>
                    <a:pt x="258" y="486"/>
                    <a:pt x="271" y="483"/>
                    <a:pt x="281" y="479"/>
                  </a:cubicBezTo>
                  <a:lnTo>
                    <a:pt x="927" y="141"/>
                  </a:lnTo>
                  <a:cubicBezTo>
                    <a:pt x="961" y="121"/>
                    <a:pt x="978" y="77"/>
                    <a:pt x="957" y="40"/>
                  </a:cubicBezTo>
                  <a:cubicBezTo>
                    <a:pt x="944" y="14"/>
                    <a:pt x="919" y="0"/>
                    <a:pt x="8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8"/>
            <p:cNvSpPr/>
            <p:nvPr/>
          </p:nvSpPr>
          <p:spPr>
            <a:xfrm>
              <a:off x="2184405" y="1996373"/>
              <a:ext cx="100245" cy="40668"/>
            </a:xfrm>
            <a:custGeom>
              <a:avLst/>
              <a:gdLst/>
              <a:ahLst/>
              <a:cxnLst/>
              <a:rect l="l" t="t" r="r" b="b"/>
              <a:pathLst>
                <a:path w="880" h="357" extrusionOk="0">
                  <a:moveTo>
                    <a:pt x="84" y="1"/>
                  </a:moveTo>
                  <a:cubicBezTo>
                    <a:pt x="73" y="1"/>
                    <a:pt x="62" y="3"/>
                    <a:pt x="51" y="8"/>
                  </a:cubicBezTo>
                  <a:cubicBezTo>
                    <a:pt x="14" y="25"/>
                    <a:pt x="0" y="69"/>
                    <a:pt x="17" y="106"/>
                  </a:cubicBezTo>
                  <a:cubicBezTo>
                    <a:pt x="71" y="218"/>
                    <a:pt x="156" y="292"/>
                    <a:pt x="267" y="329"/>
                  </a:cubicBezTo>
                  <a:cubicBezTo>
                    <a:pt x="321" y="350"/>
                    <a:pt x="375" y="356"/>
                    <a:pt x="430" y="356"/>
                  </a:cubicBezTo>
                  <a:cubicBezTo>
                    <a:pt x="632" y="356"/>
                    <a:pt x="818" y="262"/>
                    <a:pt x="828" y="255"/>
                  </a:cubicBezTo>
                  <a:cubicBezTo>
                    <a:pt x="862" y="238"/>
                    <a:pt x="879" y="191"/>
                    <a:pt x="859" y="157"/>
                  </a:cubicBezTo>
                  <a:cubicBezTo>
                    <a:pt x="847" y="131"/>
                    <a:pt x="820" y="114"/>
                    <a:pt x="792" y="114"/>
                  </a:cubicBezTo>
                  <a:cubicBezTo>
                    <a:pt x="780" y="114"/>
                    <a:pt x="768" y="117"/>
                    <a:pt x="757" y="123"/>
                  </a:cubicBezTo>
                  <a:cubicBezTo>
                    <a:pt x="755" y="123"/>
                    <a:pt x="594" y="205"/>
                    <a:pt x="431" y="205"/>
                  </a:cubicBezTo>
                  <a:cubicBezTo>
                    <a:pt x="391" y="205"/>
                    <a:pt x="350" y="200"/>
                    <a:pt x="311" y="187"/>
                  </a:cubicBezTo>
                  <a:cubicBezTo>
                    <a:pt x="240" y="164"/>
                    <a:pt x="189" y="116"/>
                    <a:pt x="152" y="42"/>
                  </a:cubicBezTo>
                  <a:cubicBezTo>
                    <a:pt x="140" y="15"/>
                    <a:pt x="113" y="1"/>
                    <a:pt x="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2203998" y="1839625"/>
              <a:ext cx="132939" cy="108447"/>
            </a:xfrm>
            <a:custGeom>
              <a:avLst/>
              <a:gdLst/>
              <a:ahLst/>
              <a:cxnLst/>
              <a:rect l="l" t="t" r="r" b="b"/>
              <a:pathLst>
                <a:path w="1167" h="952" extrusionOk="0">
                  <a:moveTo>
                    <a:pt x="986" y="0"/>
                  </a:moveTo>
                  <a:cubicBezTo>
                    <a:pt x="974" y="0"/>
                    <a:pt x="962" y="3"/>
                    <a:pt x="951" y="8"/>
                  </a:cubicBezTo>
                  <a:lnTo>
                    <a:pt x="51" y="478"/>
                  </a:lnTo>
                  <a:cubicBezTo>
                    <a:pt x="14" y="498"/>
                    <a:pt x="1" y="542"/>
                    <a:pt x="21" y="580"/>
                  </a:cubicBezTo>
                  <a:cubicBezTo>
                    <a:pt x="33" y="606"/>
                    <a:pt x="60" y="621"/>
                    <a:pt x="89" y="621"/>
                  </a:cubicBezTo>
                  <a:cubicBezTo>
                    <a:pt x="100" y="621"/>
                    <a:pt x="112" y="618"/>
                    <a:pt x="122" y="613"/>
                  </a:cubicBezTo>
                  <a:lnTo>
                    <a:pt x="937" y="184"/>
                  </a:lnTo>
                  <a:lnTo>
                    <a:pt x="998" y="407"/>
                  </a:lnTo>
                  <a:lnTo>
                    <a:pt x="224" y="809"/>
                  </a:lnTo>
                  <a:cubicBezTo>
                    <a:pt x="190" y="830"/>
                    <a:pt x="173" y="874"/>
                    <a:pt x="193" y="911"/>
                  </a:cubicBezTo>
                  <a:cubicBezTo>
                    <a:pt x="207" y="938"/>
                    <a:pt x="234" y="951"/>
                    <a:pt x="261" y="951"/>
                  </a:cubicBezTo>
                  <a:cubicBezTo>
                    <a:pt x="271" y="951"/>
                    <a:pt x="285" y="948"/>
                    <a:pt x="295" y="945"/>
                  </a:cubicBezTo>
                  <a:lnTo>
                    <a:pt x="1123" y="512"/>
                  </a:lnTo>
                  <a:cubicBezTo>
                    <a:pt x="1153" y="495"/>
                    <a:pt x="1167" y="458"/>
                    <a:pt x="1160" y="424"/>
                  </a:cubicBezTo>
                  <a:lnTo>
                    <a:pt x="1059" y="55"/>
                  </a:lnTo>
                  <a:cubicBezTo>
                    <a:pt x="1052" y="32"/>
                    <a:pt x="1035" y="15"/>
                    <a:pt x="1015" y="5"/>
                  </a:cubicBezTo>
                  <a:cubicBezTo>
                    <a:pt x="1006" y="2"/>
                    <a:pt x="996" y="0"/>
                    <a:pt x="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2242160" y="1892596"/>
              <a:ext cx="92955" cy="90562"/>
            </a:xfrm>
            <a:custGeom>
              <a:avLst/>
              <a:gdLst/>
              <a:ahLst/>
              <a:cxnLst/>
              <a:rect l="l" t="t" r="r" b="b"/>
              <a:pathLst>
                <a:path w="816" h="795" extrusionOk="0">
                  <a:moveTo>
                    <a:pt x="571" y="0"/>
                  </a:moveTo>
                  <a:cubicBezTo>
                    <a:pt x="559" y="0"/>
                    <a:pt x="546" y="3"/>
                    <a:pt x="534" y="10"/>
                  </a:cubicBezTo>
                  <a:cubicBezTo>
                    <a:pt x="497" y="27"/>
                    <a:pt x="484" y="74"/>
                    <a:pt x="504" y="111"/>
                  </a:cubicBezTo>
                  <a:lnTo>
                    <a:pt x="629" y="351"/>
                  </a:lnTo>
                  <a:lnTo>
                    <a:pt x="51" y="655"/>
                  </a:lnTo>
                  <a:cubicBezTo>
                    <a:pt x="14" y="672"/>
                    <a:pt x="0" y="720"/>
                    <a:pt x="21" y="753"/>
                  </a:cubicBezTo>
                  <a:cubicBezTo>
                    <a:pt x="34" y="781"/>
                    <a:pt x="58" y="794"/>
                    <a:pt x="85" y="794"/>
                  </a:cubicBezTo>
                  <a:cubicBezTo>
                    <a:pt x="98" y="794"/>
                    <a:pt x="108" y="791"/>
                    <a:pt x="122" y="787"/>
                  </a:cubicBezTo>
                  <a:lnTo>
                    <a:pt x="764" y="449"/>
                  </a:lnTo>
                  <a:cubicBezTo>
                    <a:pt x="802" y="429"/>
                    <a:pt x="815" y="385"/>
                    <a:pt x="798" y="348"/>
                  </a:cubicBezTo>
                  <a:lnTo>
                    <a:pt x="636" y="40"/>
                  </a:lnTo>
                  <a:cubicBezTo>
                    <a:pt x="622" y="15"/>
                    <a:pt x="597" y="0"/>
                    <a:pt x="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2264829" y="1935656"/>
              <a:ext cx="60945" cy="91018"/>
            </a:xfrm>
            <a:custGeom>
              <a:avLst/>
              <a:gdLst/>
              <a:ahLst/>
              <a:cxnLst/>
              <a:rect l="l" t="t" r="r" b="b"/>
              <a:pathLst>
                <a:path w="535" h="799" extrusionOk="0">
                  <a:moveTo>
                    <a:pt x="395" y="1"/>
                  </a:moveTo>
                  <a:cubicBezTo>
                    <a:pt x="383" y="1"/>
                    <a:pt x="371" y="4"/>
                    <a:pt x="359" y="10"/>
                  </a:cubicBezTo>
                  <a:cubicBezTo>
                    <a:pt x="322" y="31"/>
                    <a:pt x="308" y="75"/>
                    <a:pt x="329" y="112"/>
                  </a:cubicBezTo>
                  <a:cubicBezTo>
                    <a:pt x="369" y="186"/>
                    <a:pt x="379" y="254"/>
                    <a:pt x="359" y="328"/>
                  </a:cubicBezTo>
                  <a:cubicBezTo>
                    <a:pt x="302" y="521"/>
                    <a:pt x="55" y="656"/>
                    <a:pt x="51" y="656"/>
                  </a:cubicBezTo>
                  <a:cubicBezTo>
                    <a:pt x="14" y="676"/>
                    <a:pt x="1" y="720"/>
                    <a:pt x="21" y="758"/>
                  </a:cubicBezTo>
                  <a:cubicBezTo>
                    <a:pt x="35" y="785"/>
                    <a:pt x="62" y="798"/>
                    <a:pt x="85" y="798"/>
                  </a:cubicBezTo>
                  <a:cubicBezTo>
                    <a:pt x="99" y="798"/>
                    <a:pt x="112" y="795"/>
                    <a:pt x="122" y="788"/>
                  </a:cubicBezTo>
                  <a:cubicBezTo>
                    <a:pt x="133" y="781"/>
                    <a:pt x="427" y="622"/>
                    <a:pt x="501" y="372"/>
                  </a:cubicBezTo>
                  <a:cubicBezTo>
                    <a:pt x="535" y="261"/>
                    <a:pt x="521" y="149"/>
                    <a:pt x="461" y="41"/>
                  </a:cubicBezTo>
                  <a:cubicBezTo>
                    <a:pt x="447" y="15"/>
                    <a:pt x="422" y="1"/>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8"/>
            <p:cNvSpPr/>
            <p:nvPr/>
          </p:nvSpPr>
          <p:spPr>
            <a:xfrm>
              <a:off x="2002253" y="1669435"/>
              <a:ext cx="189555" cy="250841"/>
            </a:xfrm>
            <a:custGeom>
              <a:avLst/>
              <a:gdLst/>
              <a:ahLst/>
              <a:cxnLst/>
              <a:rect l="l" t="t" r="r" b="b"/>
              <a:pathLst>
                <a:path w="1664" h="2202" extrusionOk="0">
                  <a:moveTo>
                    <a:pt x="85" y="1"/>
                  </a:moveTo>
                  <a:cubicBezTo>
                    <a:pt x="70" y="1"/>
                    <a:pt x="54" y="5"/>
                    <a:pt x="41" y="15"/>
                  </a:cubicBezTo>
                  <a:cubicBezTo>
                    <a:pt x="7" y="42"/>
                    <a:pt x="0" y="89"/>
                    <a:pt x="24" y="119"/>
                  </a:cubicBezTo>
                  <a:lnTo>
                    <a:pt x="1518" y="2172"/>
                  </a:lnTo>
                  <a:cubicBezTo>
                    <a:pt x="1532" y="2192"/>
                    <a:pt x="1555" y="2202"/>
                    <a:pt x="1579" y="2202"/>
                  </a:cubicBezTo>
                  <a:cubicBezTo>
                    <a:pt x="1596" y="2202"/>
                    <a:pt x="1609" y="2199"/>
                    <a:pt x="1623" y="2188"/>
                  </a:cubicBezTo>
                  <a:cubicBezTo>
                    <a:pt x="1657" y="2165"/>
                    <a:pt x="1663" y="2117"/>
                    <a:pt x="1640" y="2084"/>
                  </a:cubicBezTo>
                  <a:lnTo>
                    <a:pt x="145" y="32"/>
                  </a:lnTo>
                  <a:cubicBezTo>
                    <a:pt x="131" y="11"/>
                    <a:pt x="108" y="1"/>
                    <a:pt x="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8"/>
            <p:cNvSpPr/>
            <p:nvPr/>
          </p:nvSpPr>
          <p:spPr>
            <a:xfrm>
              <a:off x="2129270" y="1609629"/>
              <a:ext cx="131116" cy="281484"/>
            </a:xfrm>
            <a:custGeom>
              <a:avLst/>
              <a:gdLst/>
              <a:ahLst/>
              <a:cxnLst/>
              <a:rect l="l" t="t" r="r" b="b"/>
              <a:pathLst>
                <a:path w="1151" h="2471" extrusionOk="0">
                  <a:moveTo>
                    <a:pt x="83" y="1"/>
                  </a:moveTo>
                  <a:cubicBezTo>
                    <a:pt x="74" y="1"/>
                    <a:pt x="64" y="2"/>
                    <a:pt x="55" y="5"/>
                  </a:cubicBezTo>
                  <a:cubicBezTo>
                    <a:pt x="18" y="22"/>
                    <a:pt x="1" y="66"/>
                    <a:pt x="18" y="103"/>
                  </a:cubicBezTo>
                  <a:lnTo>
                    <a:pt x="995" y="2426"/>
                  </a:lnTo>
                  <a:cubicBezTo>
                    <a:pt x="1008" y="2453"/>
                    <a:pt x="1035" y="2470"/>
                    <a:pt x="1066" y="2470"/>
                  </a:cubicBezTo>
                  <a:cubicBezTo>
                    <a:pt x="1072" y="2470"/>
                    <a:pt x="1083" y="2470"/>
                    <a:pt x="1093" y="2463"/>
                  </a:cubicBezTo>
                  <a:cubicBezTo>
                    <a:pt x="1130" y="2450"/>
                    <a:pt x="1150" y="2406"/>
                    <a:pt x="1133" y="2365"/>
                  </a:cubicBezTo>
                  <a:lnTo>
                    <a:pt x="156" y="46"/>
                  </a:lnTo>
                  <a:cubicBezTo>
                    <a:pt x="143" y="17"/>
                    <a:pt x="114" y="1"/>
                    <a:pt x="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1982204" y="1623641"/>
              <a:ext cx="265422" cy="145356"/>
            </a:xfrm>
            <a:custGeom>
              <a:avLst/>
              <a:gdLst/>
              <a:ahLst/>
              <a:cxnLst/>
              <a:rect l="l" t="t" r="r" b="b"/>
              <a:pathLst>
                <a:path w="2330" h="1276" extrusionOk="0">
                  <a:moveTo>
                    <a:pt x="2245" y="0"/>
                  </a:moveTo>
                  <a:cubicBezTo>
                    <a:pt x="2213" y="0"/>
                    <a:pt x="2185" y="21"/>
                    <a:pt x="2174" y="51"/>
                  </a:cubicBezTo>
                  <a:cubicBezTo>
                    <a:pt x="2147" y="139"/>
                    <a:pt x="2039" y="183"/>
                    <a:pt x="1948" y="187"/>
                  </a:cubicBezTo>
                  <a:cubicBezTo>
                    <a:pt x="1873" y="187"/>
                    <a:pt x="1795" y="173"/>
                    <a:pt x="1714" y="156"/>
                  </a:cubicBezTo>
                  <a:cubicBezTo>
                    <a:pt x="1674" y="146"/>
                    <a:pt x="1633" y="139"/>
                    <a:pt x="1596" y="133"/>
                  </a:cubicBezTo>
                  <a:cubicBezTo>
                    <a:pt x="1552" y="126"/>
                    <a:pt x="1515" y="122"/>
                    <a:pt x="1481" y="122"/>
                  </a:cubicBezTo>
                  <a:cubicBezTo>
                    <a:pt x="1359" y="122"/>
                    <a:pt x="1258" y="153"/>
                    <a:pt x="1180" y="217"/>
                  </a:cubicBezTo>
                  <a:cubicBezTo>
                    <a:pt x="1099" y="285"/>
                    <a:pt x="1062" y="376"/>
                    <a:pt x="1025" y="467"/>
                  </a:cubicBezTo>
                  <a:cubicBezTo>
                    <a:pt x="994" y="538"/>
                    <a:pt x="967" y="609"/>
                    <a:pt x="920" y="653"/>
                  </a:cubicBezTo>
                  <a:cubicBezTo>
                    <a:pt x="872" y="697"/>
                    <a:pt x="798" y="724"/>
                    <a:pt x="703" y="738"/>
                  </a:cubicBezTo>
                  <a:cubicBezTo>
                    <a:pt x="663" y="741"/>
                    <a:pt x="626" y="745"/>
                    <a:pt x="582" y="745"/>
                  </a:cubicBezTo>
                  <a:cubicBezTo>
                    <a:pt x="558" y="745"/>
                    <a:pt x="531" y="748"/>
                    <a:pt x="511" y="748"/>
                  </a:cubicBezTo>
                  <a:cubicBezTo>
                    <a:pt x="480" y="751"/>
                    <a:pt x="450" y="751"/>
                    <a:pt x="423" y="755"/>
                  </a:cubicBezTo>
                  <a:cubicBezTo>
                    <a:pt x="291" y="775"/>
                    <a:pt x="193" y="819"/>
                    <a:pt x="125" y="890"/>
                  </a:cubicBezTo>
                  <a:cubicBezTo>
                    <a:pt x="41" y="974"/>
                    <a:pt x="0" y="1123"/>
                    <a:pt x="75" y="1242"/>
                  </a:cubicBezTo>
                  <a:cubicBezTo>
                    <a:pt x="88" y="1262"/>
                    <a:pt x="115" y="1275"/>
                    <a:pt x="139" y="1275"/>
                  </a:cubicBezTo>
                  <a:cubicBezTo>
                    <a:pt x="152" y="1275"/>
                    <a:pt x="166" y="1272"/>
                    <a:pt x="179" y="1262"/>
                  </a:cubicBezTo>
                  <a:cubicBezTo>
                    <a:pt x="213" y="1238"/>
                    <a:pt x="223" y="1194"/>
                    <a:pt x="200" y="1157"/>
                  </a:cubicBezTo>
                  <a:cubicBezTo>
                    <a:pt x="169" y="1110"/>
                    <a:pt x="193" y="1035"/>
                    <a:pt x="234" y="991"/>
                  </a:cubicBezTo>
                  <a:cubicBezTo>
                    <a:pt x="277" y="947"/>
                    <a:pt x="345" y="917"/>
                    <a:pt x="440" y="903"/>
                  </a:cubicBezTo>
                  <a:cubicBezTo>
                    <a:pt x="467" y="900"/>
                    <a:pt x="490" y="900"/>
                    <a:pt x="517" y="897"/>
                  </a:cubicBezTo>
                  <a:cubicBezTo>
                    <a:pt x="541" y="897"/>
                    <a:pt x="565" y="897"/>
                    <a:pt x="588" y="893"/>
                  </a:cubicBezTo>
                  <a:cubicBezTo>
                    <a:pt x="632" y="893"/>
                    <a:pt x="676" y="890"/>
                    <a:pt x="720" y="887"/>
                  </a:cubicBezTo>
                  <a:cubicBezTo>
                    <a:pt x="849" y="870"/>
                    <a:pt x="950" y="829"/>
                    <a:pt x="1021" y="761"/>
                  </a:cubicBezTo>
                  <a:cubicBezTo>
                    <a:pt x="1092" y="694"/>
                    <a:pt x="1129" y="609"/>
                    <a:pt x="1163" y="525"/>
                  </a:cubicBezTo>
                  <a:cubicBezTo>
                    <a:pt x="1194" y="447"/>
                    <a:pt x="1224" y="376"/>
                    <a:pt x="1278" y="332"/>
                  </a:cubicBezTo>
                  <a:cubicBezTo>
                    <a:pt x="1322" y="294"/>
                    <a:pt x="1384" y="274"/>
                    <a:pt x="1462" y="274"/>
                  </a:cubicBezTo>
                  <a:cubicBezTo>
                    <a:pt x="1469" y="274"/>
                    <a:pt x="1475" y="274"/>
                    <a:pt x="1481" y="275"/>
                  </a:cubicBezTo>
                  <a:cubicBezTo>
                    <a:pt x="1488" y="274"/>
                    <a:pt x="1496" y="273"/>
                    <a:pt x="1503" y="273"/>
                  </a:cubicBezTo>
                  <a:cubicBezTo>
                    <a:pt x="1523" y="273"/>
                    <a:pt x="1545" y="276"/>
                    <a:pt x="1572" y="281"/>
                  </a:cubicBezTo>
                  <a:cubicBezTo>
                    <a:pt x="1609" y="288"/>
                    <a:pt x="1647" y="295"/>
                    <a:pt x="1684" y="302"/>
                  </a:cubicBezTo>
                  <a:cubicBezTo>
                    <a:pt x="1765" y="317"/>
                    <a:pt x="1847" y="336"/>
                    <a:pt x="1933" y="336"/>
                  </a:cubicBezTo>
                  <a:cubicBezTo>
                    <a:pt x="1940" y="336"/>
                    <a:pt x="1947" y="336"/>
                    <a:pt x="1954" y="335"/>
                  </a:cubicBezTo>
                  <a:cubicBezTo>
                    <a:pt x="2100" y="329"/>
                    <a:pt x="2269" y="254"/>
                    <a:pt x="2319" y="99"/>
                  </a:cubicBezTo>
                  <a:cubicBezTo>
                    <a:pt x="2330" y="58"/>
                    <a:pt x="2309" y="18"/>
                    <a:pt x="2269" y="4"/>
                  </a:cubicBezTo>
                  <a:cubicBezTo>
                    <a:pt x="2261" y="2"/>
                    <a:pt x="2253" y="0"/>
                    <a:pt x="2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1829671" y="1522484"/>
              <a:ext cx="72564" cy="258473"/>
            </a:xfrm>
            <a:custGeom>
              <a:avLst/>
              <a:gdLst/>
              <a:ahLst/>
              <a:cxnLst/>
              <a:rect l="l" t="t" r="r" b="b"/>
              <a:pathLst>
                <a:path w="637" h="2269" extrusionOk="0">
                  <a:moveTo>
                    <a:pt x="371" y="0"/>
                  </a:moveTo>
                  <a:cubicBezTo>
                    <a:pt x="346" y="0"/>
                    <a:pt x="323" y="13"/>
                    <a:pt x="308" y="37"/>
                  </a:cubicBezTo>
                  <a:cubicBezTo>
                    <a:pt x="98" y="372"/>
                    <a:pt x="0" y="777"/>
                    <a:pt x="34" y="1169"/>
                  </a:cubicBezTo>
                  <a:cubicBezTo>
                    <a:pt x="68" y="1565"/>
                    <a:pt x="230" y="1947"/>
                    <a:pt x="497" y="2241"/>
                  </a:cubicBezTo>
                  <a:cubicBezTo>
                    <a:pt x="511" y="2258"/>
                    <a:pt x="531" y="2268"/>
                    <a:pt x="551" y="2268"/>
                  </a:cubicBezTo>
                  <a:cubicBezTo>
                    <a:pt x="568" y="2268"/>
                    <a:pt x="589" y="2261"/>
                    <a:pt x="602" y="2248"/>
                  </a:cubicBezTo>
                  <a:cubicBezTo>
                    <a:pt x="633" y="2221"/>
                    <a:pt x="636" y="2173"/>
                    <a:pt x="609" y="2143"/>
                  </a:cubicBezTo>
                  <a:cubicBezTo>
                    <a:pt x="366" y="1873"/>
                    <a:pt x="213" y="1521"/>
                    <a:pt x="183" y="1159"/>
                  </a:cubicBezTo>
                  <a:cubicBezTo>
                    <a:pt x="153" y="794"/>
                    <a:pt x="240" y="426"/>
                    <a:pt x="437" y="115"/>
                  </a:cubicBezTo>
                  <a:cubicBezTo>
                    <a:pt x="457" y="81"/>
                    <a:pt x="447" y="33"/>
                    <a:pt x="413" y="13"/>
                  </a:cubicBezTo>
                  <a:cubicBezTo>
                    <a:pt x="399" y="5"/>
                    <a:pt x="385" y="0"/>
                    <a:pt x="3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1880933" y="1435794"/>
              <a:ext cx="95575" cy="72108"/>
            </a:xfrm>
            <a:custGeom>
              <a:avLst/>
              <a:gdLst/>
              <a:ahLst/>
              <a:cxnLst/>
              <a:rect l="l" t="t" r="r" b="b"/>
              <a:pathLst>
                <a:path w="839" h="633" extrusionOk="0">
                  <a:moveTo>
                    <a:pt x="758" y="1"/>
                  </a:moveTo>
                  <a:cubicBezTo>
                    <a:pt x="749" y="1"/>
                    <a:pt x="739" y="3"/>
                    <a:pt x="730" y="7"/>
                  </a:cubicBezTo>
                  <a:cubicBezTo>
                    <a:pt x="456" y="101"/>
                    <a:pt x="206" y="284"/>
                    <a:pt x="27" y="510"/>
                  </a:cubicBezTo>
                  <a:cubicBezTo>
                    <a:pt x="0" y="544"/>
                    <a:pt x="7" y="592"/>
                    <a:pt x="37" y="615"/>
                  </a:cubicBezTo>
                  <a:cubicBezTo>
                    <a:pt x="54" y="629"/>
                    <a:pt x="68" y="632"/>
                    <a:pt x="85" y="632"/>
                  </a:cubicBezTo>
                  <a:cubicBezTo>
                    <a:pt x="108" y="632"/>
                    <a:pt x="129" y="622"/>
                    <a:pt x="145" y="605"/>
                  </a:cubicBezTo>
                  <a:cubicBezTo>
                    <a:pt x="308" y="399"/>
                    <a:pt x="534" y="233"/>
                    <a:pt x="781" y="145"/>
                  </a:cubicBezTo>
                  <a:cubicBezTo>
                    <a:pt x="818" y="132"/>
                    <a:pt x="839" y="88"/>
                    <a:pt x="825" y="51"/>
                  </a:cubicBezTo>
                  <a:cubicBezTo>
                    <a:pt x="815" y="20"/>
                    <a:pt x="787"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2187025" y="1160802"/>
              <a:ext cx="117219" cy="195364"/>
            </a:xfrm>
            <a:custGeom>
              <a:avLst/>
              <a:gdLst/>
              <a:ahLst/>
              <a:cxnLst/>
              <a:rect l="l" t="t" r="r" b="b"/>
              <a:pathLst>
                <a:path w="1029" h="1715" extrusionOk="0">
                  <a:moveTo>
                    <a:pt x="942" y="1"/>
                  </a:moveTo>
                  <a:cubicBezTo>
                    <a:pt x="915" y="1"/>
                    <a:pt x="890" y="15"/>
                    <a:pt x="876" y="41"/>
                  </a:cubicBezTo>
                  <a:lnTo>
                    <a:pt x="21" y="1603"/>
                  </a:lnTo>
                  <a:cubicBezTo>
                    <a:pt x="1" y="1640"/>
                    <a:pt x="14" y="1684"/>
                    <a:pt x="52" y="1704"/>
                  </a:cubicBezTo>
                  <a:cubicBezTo>
                    <a:pt x="65" y="1711"/>
                    <a:pt x="75" y="1714"/>
                    <a:pt x="89" y="1714"/>
                  </a:cubicBezTo>
                  <a:cubicBezTo>
                    <a:pt x="116" y="1714"/>
                    <a:pt x="139" y="1701"/>
                    <a:pt x="153" y="1674"/>
                  </a:cubicBezTo>
                  <a:lnTo>
                    <a:pt x="1008" y="112"/>
                  </a:lnTo>
                  <a:cubicBezTo>
                    <a:pt x="1029" y="74"/>
                    <a:pt x="1015" y="30"/>
                    <a:pt x="978" y="10"/>
                  </a:cubicBezTo>
                  <a:cubicBezTo>
                    <a:pt x="966" y="4"/>
                    <a:pt x="954" y="1"/>
                    <a:pt x="9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2120042" y="1235189"/>
              <a:ext cx="47503" cy="116307"/>
            </a:xfrm>
            <a:custGeom>
              <a:avLst/>
              <a:gdLst/>
              <a:ahLst/>
              <a:cxnLst/>
              <a:rect l="l" t="t" r="r" b="b"/>
              <a:pathLst>
                <a:path w="417" h="1021" extrusionOk="0">
                  <a:moveTo>
                    <a:pt x="337" y="1"/>
                  </a:moveTo>
                  <a:cubicBezTo>
                    <a:pt x="303" y="1"/>
                    <a:pt x="272" y="23"/>
                    <a:pt x="261" y="57"/>
                  </a:cubicBezTo>
                  <a:lnTo>
                    <a:pt x="11" y="926"/>
                  </a:lnTo>
                  <a:cubicBezTo>
                    <a:pt x="1" y="963"/>
                    <a:pt x="24" y="1007"/>
                    <a:pt x="61" y="1017"/>
                  </a:cubicBezTo>
                  <a:cubicBezTo>
                    <a:pt x="68" y="1021"/>
                    <a:pt x="75" y="1021"/>
                    <a:pt x="82" y="1021"/>
                  </a:cubicBezTo>
                  <a:cubicBezTo>
                    <a:pt x="116" y="1021"/>
                    <a:pt x="146" y="1000"/>
                    <a:pt x="156" y="966"/>
                  </a:cubicBezTo>
                  <a:lnTo>
                    <a:pt x="406" y="98"/>
                  </a:lnTo>
                  <a:cubicBezTo>
                    <a:pt x="416" y="57"/>
                    <a:pt x="396" y="16"/>
                    <a:pt x="356" y="3"/>
                  </a:cubicBezTo>
                  <a:cubicBezTo>
                    <a:pt x="349" y="1"/>
                    <a:pt x="343" y="1"/>
                    <a:pt x="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2031416" y="1231999"/>
              <a:ext cx="22100" cy="116079"/>
            </a:xfrm>
            <a:custGeom>
              <a:avLst/>
              <a:gdLst/>
              <a:ahLst/>
              <a:cxnLst/>
              <a:rect l="l" t="t" r="r" b="b"/>
              <a:pathLst>
                <a:path w="194" h="1019" extrusionOk="0">
                  <a:moveTo>
                    <a:pt x="81" y="0"/>
                  </a:moveTo>
                  <a:cubicBezTo>
                    <a:pt x="79" y="0"/>
                    <a:pt x="77" y="0"/>
                    <a:pt x="75" y="0"/>
                  </a:cubicBezTo>
                  <a:cubicBezTo>
                    <a:pt x="35" y="0"/>
                    <a:pt x="1" y="34"/>
                    <a:pt x="4" y="78"/>
                  </a:cubicBezTo>
                  <a:lnTo>
                    <a:pt x="42" y="947"/>
                  </a:lnTo>
                  <a:cubicBezTo>
                    <a:pt x="42" y="984"/>
                    <a:pt x="75" y="1018"/>
                    <a:pt x="116" y="1018"/>
                  </a:cubicBezTo>
                  <a:lnTo>
                    <a:pt x="119" y="1018"/>
                  </a:lnTo>
                  <a:cubicBezTo>
                    <a:pt x="160" y="1015"/>
                    <a:pt x="194" y="981"/>
                    <a:pt x="190" y="940"/>
                  </a:cubicBezTo>
                  <a:lnTo>
                    <a:pt x="153" y="71"/>
                  </a:lnTo>
                  <a:cubicBezTo>
                    <a:pt x="153" y="33"/>
                    <a:pt x="119" y="0"/>
                    <a:pt x="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8"/>
            <p:cNvSpPr/>
            <p:nvPr/>
          </p:nvSpPr>
          <p:spPr>
            <a:xfrm>
              <a:off x="2257197" y="1301715"/>
              <a:ext cx="82133" cy="82930"/>
            </a:xfrm>
            <a:custGeom>
              <a:avLst/>
              <a:gdLst/>
              <a:ahLst/>
              <a:cxnLst/>
              <a:rect l="l" t="t" r="r" b="b"/>
              <a:pathLst>
                <a:path w="721" h="728" extrusionOk="0">
                  <a:moveTo>
                    <a:pt x="637" y="1"/>
                  </a:moveTo>
                  <a:cubicBezTo>
                    <a:pt x="617" y="1"/>
                    <a:pt x="597" y="8"/>
                    <a:pt x="582" y="24"/>
                  </a:cubicBezTo>
                  <a:lnTo>
                    <a:pt x="27" y="602"/>
                  </a:lnTo>
                  <a:cubicBezTo>
                    <a:pt x="0" y="629"/>
                    <a:pt x="0" y="680"/>
                    <a:pt x="31" y="707"/>
                  </a:cubicBezTo>
                  <a:cubicBezTo>
                    <a:pt x="44" y="721"/>
                    <a:pt x="64" y="727"/>
                    <a:pt x="81" y="727"/>
                  </a:cubicBezTo>
                  <a:cubicBezTo>
                    <a:pt x="102" y="727"/>
                    <a:pt x="122" y="721"/>
                    <a:pt x="135" y="704"/>
                  </a:cubicBezTo>
                  <a:lnTo>
                    <a:pt x="690" y="129"/>
                  </a:lnTo>
                  <a:cubicBezTo>
                    <a:pt x="720" y="98"/>
                    <a:pt x="720" y="51"/>
                    <a:pt x="690" y="21"/>
                  </a:cubicBezTo>
                  <a:cubicBezTo>
                    <a:pt x="675" y="8"/>
                    <a:pt x="656" y="1"/>
                    <a:pt x="6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8"/>
            <p:cNvSpPr/>
            <p:nvPr/>
          </p:nvSpPr>
          <p:spPr>
            <a:xfrm>
              <a:off x="2299916" y="1389430"/>
              <a:ext cx="81791" cy="50692"/>
            </a:xfrm>
            <a:custGeom>
              <a:avLst/>
              <a:gdLst/>
              <a:ahLst/>
              <a:cxnLst/>
              <a:rect l="l" t="t" r="r" b="b"/>
              <a:pathLst>
                <a:path w="718" h="445" extrusionOk="0">
                  <a:moveTo>
                    <a:pt x="629" y="1"/>
                  </a:moveTo>
                  <a:cubicBezTo>
                    <a:pt x="618" y="1"/>
                    <a:pt x="606" y="3"/>
                    <a:pt x="595" y="8"/>
                  </a:cubicBezTo>
                  <a:lnTo>
                    <a:pt x="51" y="302"/>
                  </a:lnTo>
                  <a:cubicBezTo>
                    <a:pt x="14" y="322"/>
                    <a:pt x="0" y="370"/>
                    <a:pt x="21" y="404"/>
                  </a:cubicBezTo>
                  <a:cubicBezTo>
                    <a:pt x="34" y="431"/>
                    <a:pt x="58" y="444"/>
                    <a:pt x="85" y="444"/>
                  </a:cubicBezTo>
                  <a:cubicBezTo>
                    <a:pt x="98" y="444"/>
                    <a:pt x="109" y="441"/>
                    <a:pt x="122" y="434"/>
                  </a:cubicBezTo>
                  <a:lnTo>
                    <a:pt x="666" y="140"/>
                  </a:lnTo>
                  <a:cubicBezTo>
                    <a:pt x="704" y="123"/>
                    <a:pt x="717" y="76"/>
                    <a:pt x="697" y="38"/>
                  </a:cubicBezTo>
                  <a:cubicBezTo>
                    <a:pt x="682" y="14"/>
                    <a:pt x="656" y="1"/>
                    <a:pt x="6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8"/>
          <p:cNvGrpSpPr/>
          <p:nvPr/>
        </p:nvGrpSpPr>
        <p:grpSpPr>
          <a:xfrm>
            <a:off x="6997706" y="1962573"/>
            <a:ext cx="453127" cy="452859"/>
            <a:chOff x="3202699" y="1688003"/>
            <a:chExt cx="583475" cy="583131"/>
          </a:xfrm>
        </p:grpSpPr>
        <p:sp>
          <p:nvSpPr>
            <p:cNvPr id="1223" name="Google Shape;1223;p48"/>
            <p:cNvSpPr/>
            <p:nvPr/>
          </p:nvSpPr>
          <p:spPr>
            <a:xfrm>
              <a:off x="3494552" y="1979514"/>
              <a:ext cx="282851" cy="218147"/>
            </a:xfrm>
            <a:custGeom>
              <a:avLst/>
              <a:gdLst/>
              <a:ahLst/>
              <a:cxnLst/>
              <a:rect l="l" t="t" r="r" b="b"/>
              <a:pathLst>
                <a:path w="2483" h="1915" extrusionOk="0">
                  <a:moveTo>
                    <a:pt x="1" y="1"/>
                  </a:moveTo>
                  <a:lnTo>
                    <a:pt x="1586" y="1914"/>
                  </a:lnTo>
                  <a:cubicBezTo>
                    <a:pt x="2134" y="1458"/>
                    <a:pt x="2482" y="768"/>
                    <a:pt x="2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8"/>
            <p:cNvSpPr/>
            <p:nvPr/>
          </p:nvSpPr>
          <p:spPr>
            <a:xfrm>
              <a:off x="3494552" y="1696433"/>
              <a:ext cx="282851" cy="283193"/>
            </a:xfrm>
            <a:custGeom>
              <a:avLst/>
              <a:gdLst/>
              <a:ahLst/>
              <a:cxnLst/>
              <a:rect l="l" t="t" r="r" b="b"/>
              <a:pathLst>
                <a:path w="2483" h="2486" extrusionOk="0">
                  <a:moveTo>
                    <a:pt x="1" y="1"/>
                  </a:moveTo>
                  <a:lnTo>
                    <a:pt x="1" y="2486"/>
                  </a:lnTo>
                  <a:lnTo>
                    <a:pt x="2482" y="2486"/>
                  </a:lnTo>
                  <a:cubicBezTo>
                    <a:pt x="2482" y="2249"/>
                    <a:pt x="2452" y="2019"/>
                    <a:pt x="2388" y="1799"/>
                  </a:cubicBezTo>
                  <a:cubicBezTo>
                    <a:pt x="2327" y="1590"/>
                    <a:pt x="2239" y="1387"/>
                    <a:pt x="2127" y="1201"/>
                  </a:cubicBezTo>
                  <a:cubicBezTo>
                    <a:pt x="2026" y="1039"/>
                    <a:pt x="1907" y="887"/>
                    <a:pt x="1776" y="748"/>
                  </a:cubicBezTo>
                  <a:cubicBezTo>
                    <a:pt x="1620" y="589"/>
                    <a:pt x="1444" y="450"/>
                    <a:pt x="1248" y="339"/>
                  </a:cubicBezTo>
                  <a:cubicBezTo>
                    <a:pt x="1062" y="231"/>
                    <a:pt x="863" y="146"/>
                    <a:pt x="650" y="89"/>
                  </a:cubicBezTo>
                  <a:cubicBezTo>
                    <a:pt x="444" y="31"/>
                    <a:pt x="224"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8"/>
            <p:cNvSpPr/>
            <p:nvPr/>
          </p:nvSpPr>
          <p:spPr>
            <a:xfrm>
              <a:off x="3211471" y="1696433"/>
              <a:ext cx="463862" cy="566271"/>
            </a:xfrm>
            <a:custGeom>
              <a:avLst/>
              <a:gdLst/>
              <a:ahLst/>
              <a:cxnLst/>
              <a:rect l="l" t="t" r="r" b="b"/>
              <a:pathLst>
                <a:path w="4072" h="4971" extrusionOk="0">
                  <a:moveTo>
                    <a:pt x="2482" y="1"/>
                  </a:moveTo>
                  <a:cubicBezTo>
                    <a:pt x="1113" y="1"/>
                    <a:pt x="1" y="1113"/>
                    <a:pt x="1" y="2486"/>
                  </a:cubicBezTo>
                  <a:cubicBezTo>
                    <a:pt x="1" y="3858"/>
                    <a:pt x="1113" y="4971"/>
                    <a:pt x="2482" y="4971"/>
                  </a:cubicBezTo>
                  <a:cubicBezTo>
                    <a:pt x="3087" y="4971"/>
                    <a:pt x="3642" y="4754"/>
                    <a:pt x="4071" y="4399"/>
                  </a:cubicBezTo>
                  <a:lnTo>
                    <a:pt x="2486" y="2486"/>
                  </a:lnTo>
                  <a:lnTo>
                    <a:pt x="2482" y="2486"/>
                  </a:lnTo>
                  <a:lnTo>
                    <a:pt x="2482" y="1678"/>
                  </a:lnTo>
                  <a:lnTo>
                    <a:pt x="2482" y="829"/>
                  </a:lnTo>
                  <a:lnTo>
                    <a:pt x="24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8"/>
            <p:cNvSpPr/>
            <p:nvPr/>
          </p:nvSpPr>
          <p:spPr>
            <a:xfrm>
              <a:off x="3202699" y="1688003"/>
              <a:ext cx="583473" cy="583131"/>
            </a:xfrm>
            <a:custGeom>
              <a:avLst/>
              <a:gdLst/>
              <a:ahLst/>
              <a:cxnLst/>
              <a:rect l="l" t="t" r="r" b="b"/>
              <a:pathLst>
                <a:path w="5122" h="5119" extrusionOk="0">
                  <a:moveTo>
                    <a:pt x="2563" y="149"/>
                  </a:moveTo>
                  <a:cubicBezTo>
                    <a:pt x="2776" y="149"/>
                    <a:pt x="2989" y="180"/>
                    <a:pt x="3192" y="234"/>
                  </a:cubicBezTo>
                  <a:cubicBezTo>
                    <a:pt x="3394" y="288"/>
                    <a:pt x="3587" y="369"/>
                    <a:pt x="3766" y="470"/>
                  </a:cubicBezTo>
                  <a:cubicBezTo>
                    <a:pt x="3770" y="474"/>
                    <a:pt x="3770" y="477"/>
                    <a:pt x="3773" y="477"/>
                  </a:cubicBezTo>
                  <a:cubicBezTo>
                    <a:pt x="3962" y="585"/>
                    <a:pt x="4131" y="720"/>
                    <a:pt x="4284" y="876"/>
                  </a:cubicBezTo>
                  <a:cubicBezTo>
                    <a:pt x="4412" y="1008"/>
                    <a:pt x="4527" y="1153"/>
                    <a:pt x="4625" y="1315"/>
                  </a:cubicBezTo>
                  <a:cubicBezTo>
                    <a:pt x="4733" y="1495"/>
                    <a:pt x="4818" y="1691"/>
                    <a:pt x="4879" y="1894"/>
                  </a:cubicBezTo>
                  <a:cubicBezTo>
                    <a:pt x="4939" y="2110"/>
                    <a:pt x="4970" y="2333"/>
                    <a:pt x="4970" y="2560"/>
                  </a:cubicBezTo>
                  <a:cubicBezTo>
                    <a:pt x="4970" y="3276"/>
                    <a:pt x="4652" y="3953"/>
                    <a:pt x="4101" y="4416"/>
                  </a:cubicBezTo>
                  <a:cubicBezTo>
                    <a:pt x="3668" y="4774"/>
                    <a:pt x="3124" y="4970"/>
                    <a:pt x="2563" y="4970"/>
                  </a:cubicBezTo>
                  <a:cubicBezTo>
                    <a:pt x="1234" y="4970"/>
                    <a:pt x="152" y="3888"/>
                    <a:pt x="152" y="2560"/>
                  </a:cubicBezTo>
                  <a:cubicBezTo>
                    <a:pt x="152" y="1231"/>
                    <a:pt x="1234" y="149"/>
                    <a:pt x="2563" y="149"/>
                  </a:cubicBezTo>
                  <a:close/>
                  <a:moveTo>
                    <a:pt x="2563" y="0"/>
                  </a:moveTo>
                  <a:cubicBezTo>
                    <a:pt x="1150" y="0"/>
                    <a:pt x="0" y="1150"/>
                    <a:pt x="0" y="2560"/>
                  </a:cubicBezTo>
                  <a:cubicBezTo>
                    <a:pt x="0" y="3973"/>
                    <a:pt x="1150" y="5119"/>
                    <a:pt x="2563" y="5119"/>
                  </a:cubicBezTo>
                  <a:cubicBezTo>
                    <a:pt x="3158" y="5119"/>
                    <a:pt x="3739" y="4909"/>
                    <a:pt x="4196" y="4531"/>
                  </a:cubicBezTo>
                  <a:cubicBezTo>
                    <a:pt x="4784" y="4040"/>
                    <a:pt x="5122" y="3324"/>
                    <a:pt x="5122" y="2560"/>
                  </a:cubicBezTo>
                  <a:cubicBezTo>
                    <a:pt x="5122" y="2320"/>
                    <a:pt x="5088" y="2083"/>
                    <a:pt x="5021" y="1853"/>
                  </a:cubicBezTo>
                  <a:cubicBezTo>
                    <a:pt x="4960" y="1637"/>
                    <a:pt x="4868" y="1430"/>
                    <a:pt x="4753" y="1238"/>
                  </a:cubicBezTo>
                  <a:cubicBezTo>
                    <a:pt x="4649" y="1069"/>
                    <a:pt x="4527" y="910"/>
                    <a:pt x="4392" y="771"/>
                  </a:cubicBezTo>
                  <a:cubicBezTo>
                    <a:pt x="4233" y="609"/>
                    <a:pt x="4054" y="467"/>
                    <a:pt x="3858" y="352"/>
                  </a:cubicBezTo>
                  <a:cubicBezTo>
                    <a:pt x="3854" y="352"/>
                    <a:pt x="3851" y="349"/>
                    <a:pt x="3851" y="349"/>
                  </a:cubicBezTo>
                  <a:cubicBezTo>
                    <a:pt x="3658" y="234"/>
                    <a:pt x="3448" y="149"/>
                    <a:pt x="3229" y="88"/>
                  </a:cubicBezTo>
                  <a:cubicBezTo>
                    <a:pt x="3016" y="31"/>
                    <a:pt x="2789" y="0"/>
                    <a:pt x="2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8"/>
            <p:cNvSpPr/>
            <p:nvPr/>
          </p:nvSpPr>
          <p:spPr>
            <a:xfrm>
              <a:off x="3485666" y="1688003"/>
              <a:ext cx="199237" cy="518085"/>
            </a:xfrm>
            <a:custGeom>
              <a:avLst/>
              <a:gdLst/>
              <a:ahLst/>
              <a:cxnLst/>
              <a:rect l="l" t="t" r="r" b="b"/>
              <a:pathLst>
                <a:path w="1749" h="4548" extrusionOk="0">
                  <a:moveTo>
                    <a:pt x="79" y="0"/>
                  </a:moveTo>
                  <a:cubicBezTo>
                    <a:pt x="35" y="0"/>
                    <a:pt x="1" y="34"/>
                    <a:pt x="1" y="75"/>
                  </a:cubicBezTo>
                  <a:lnTo>
                    <a:pt x="1" y="2560"/>
                  </a:lnTo>
                  <a:cubicBezTo>
                    <a:pt x="1" y="2577"/>
                    <a:pt x="8" y="2593"/>
                    <a:pt x="21" y="2607"/>
                  </a:cubicBezTo>
                  <a:lnTo>
                    <a:pt x="1607" y="4521"/>
                  </a:lnTo>
                  <a:cubicBezTo>
                    <a:pt x="1620" y="4537"/>
                    <a:pt x="1644" y="4548"/>
                    <a:pt x="1664" y="4548"/>
                  </a:cubicBezTo>
                  <a:cubicBezTo>
                    <a:pt x="1681" y="4548"/>
                    <a:pt x="1698" y="4541"/>
                    <a:pt x="1712" y="4531"/>
                  </a:cubicBezTo>
                  <a:cubicBezTo>
                    <a:pt x="1742" y="4504"/>
                    <a:pt x="1749" y="4456"/>
                    <a:pt x="1722" y="4426"/>
                  </a:cubicBezTo>
                  <a:lnTo>
                    <a:pt x="153" y="2533"/>
                  </a:lnTo>
                  <a:lnTo>
                    <a:pt x="153" y="75"/>
                  </a:lnTo>
                  <a:cubicBezTo>
                    <a:pt x="153" y="34"/>
                    <a:pt x="119" y="0"/>
                    <a:pt x="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8"/>
            <p:cNvSpPr/>
            <p:nvPr/>
          </p:nvSpPr>
          <p:spPr>
            <a:xfrm>
              <a:off x="3485666" y="1971084"/>
              <a:ext cx="300508" cy="17087"/>
            </a:xfrm>
            <a:custGeom>
              <a:avLst/>
              <a:gdLst/>
              <a:ahLst/>
              <a:cxnLst/>
              <a:rect l="l" t="t" r="r" b="b"/>
              <a:pathLst>
                <a:path w="2638" h="150" extrusionOk="0">
                  <a:moveTo>
                    <a:pt x="79" y="0"/>
                  </a:moveTo>
                  <a:cubicBezTo>
                    <a:pt x="35" y="0"/>
                    <a:pt x="1" y="34"/>
                    <a:pt x="1" y="75"/>
                  </a:cubicBezTo>
                  <a:cubicBezTo>
                    <a:pt x="1" y="115"/>
                    <a:pt x="35" y="149"/>
                    <a:pt x="79" y="149"/>
                  </a:cubicBezTo>
                  <a:lnTo>
                    <a:pt x="2560" y="149"/>
                  </a:lnTo>
                  <a:cubicBezTo>
                    <a:pt x="2604" y="149"/>
                    <a:pt x="2638" y="115"/>
                    <a:pt x="2638" y="75"/>
                  </a:cubicBezTo>
                  <a:cubicBezTo>
                    <a:pt x="2638" y="34"/>
                    <a:pt x="2604" y="0"/>
                    <a:pt x="25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8"/>
            <p:cNvSpPr/>
            <p:nvPr/>
          </p:nvSpPr>
          <p:spPr>
            <a:xfrm>
              <a:off x="3239950" y="1815247"/>
              <a:ext cx="92613" cy="241842"/>
            </a:xfrm>
            <a:custGeom>
              <a:avLst/>
              <a:gdLst/>
              <a:ahLst/>
              <a:cxnLst/>
              <a:rect l="l" t="t" r="r" b="b"/>
              <a:pathLst>
                <a:path w="813" h="2123" extrusionOk="0">
                  <a:moveTo>
                    <a:pt x="729" y="1"/>
                  </a:moveTo>
                  <a:cubicBezTo>
                    <a:pt x="712" y="1"/>
                    <a:pt x="694" y="7"/>
                    <a:pt x="681" y="19"/>
                  </a:cubicBezTo>
                  <a:cubicBezTo>
                    <a:pt x="397" y="266"/>
                    <a:pt x="187" y="601"/>
                    <a:pt x="96" y="963"/>
                  </a:cubicBezTo>
                  <a:cubicBezTo>
                    <a:pt x="1" y="1324"/>
                    <a:pt x="18" y="1720"/>
                    <a:pt x="146" y="2071"/>
                  </a:cubicBezTo>
                  <a:cubicBezTo>
                    <a:pt x="160" y="2102"/>
                    <a:pt x="187" y="2122"/>
                    <a:pt x="217" y="2122"/>
                  </a:cubicBezTo>
                  <a:cubicBezTo>
                    <a:pt x="227" y="2122"/>
                    <a:pt x="234" y="2119"/>
                    <a:pt x="244" y="2115"/>
                  </a:cubicBezTo>
                  <a:cubicBezTo>
                    <a:pt x="282" y="2102"/>
                    <a:pt x="302" y="2058"/>
                    <a:pt x="288" y="2021"/>
                  </a:cubicBezTo>
                  <a:cubicBezTo>
                    <a:pt x="170" y="1696"/>
                    <a:pt x="153" y="1334"/>
                    <a:pt x="241" y="1000"/>
                  </a:cubicBezTo>
                  <a:cubicBezTo>
                    <a:pt x="326" y="665"/>
                    <a:pt x="518" y="357"/>
                    <a:pt x="779" y="131"/>
                  </a:cubicBezTo>
                  <a:cubicBezTo>
                    <a:pt x="809" y="107"/>
                    <a:pt x="812" y="57"/>
                    <a:pt x="785" y="26"/>
                  </a:cubicBezTo>
                  <a:cubicBezTo>
                    <a:pt x="771" y="10"/>
                    <a:pt x="750" y="1"/>
                    <a:pt x="7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8"/>
            <p:cNvSpPr/>
            <p:nvPr/>
          </p:nvSpPr>
          <p:spPr>
            <a:xfrm>
              <a:off x="3292009" y="2101745"/>
              <a:ext cx="60945" cy="68121"/>
            </a:xfrm>
            <a:custGeom>
              <a:avLst/>
              <a:gdLst/>
              <a:ahLst/>
              <a:cxnLst/>
              <a:rect l="l" t="t" r="r" b="b"/>
              <a:pathLst>
                <a:path w="535" h="598" extrusionOk="0">
                  <a:moveTo>
                    <a:pt x="84" y="0"/>
                  </a:moveTo>
                  <a:cubicBezTo>
                    <a:pt x="74" y="0"/>
                    <a:pt x="64" y="2"/>
                    <a:pt x="54" y="6"/>
                  </a:cubicBezTo>
                  <a:cubicBezTo>
                    <a:pt x="17" y="20"/>
                    <a:pt x="0" y="64"/>
                    <a:pt x="14" y="104"/>
                  </a:cubicBezTo>
                  <a:cubicBezTo>
                    <a:pt x="92" y="300"/>
                    <a:pt x="234" y="469"/>
                    <a:pt x="409" y="588"/>
                  </a:cubicBezTo>
                  <a:cubicBezTo>
                    <a:pt x="423" y="594"/>
                    <a:pt x="437" y="598"/>
                    <a:pt x="450" y="598"/>
                  </a:cubicBezTo>
                  <a:cubicBezTo>
                    <a:pt x="474" y="598"/>
                    <a:pt x="497" y="588"/>
                    <a:pt x="511" y="564"/>
                  </a:cubicBezTo>
                  <a:cubicBezTo>
                    <a:pt x="535" y="530"/>
                    <a:pt x="524" y="483"/>
                    <a:pt x="491" y="459"/>
                  </a:cubicBezTo>
                  <a:cubicBezTo>
                    <a:pt x="338" y="361"/>
                    <a:pt x="220" y="216"/>
                    <a:pt x="153" y="47"/>
                  </a:cubicBezTo>
                  <a:cubicBezTo>
                    <a:pt x="142" y="19"/>
                    <a:pt x="115" y="0"/>
                    <a:pt x="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8"/>
            <p:cNvSpPr/>
            <p:nvPr/>
          </p:nvSpPr>
          <p:spPr>
            <a:xfrm>
              <a:off x="3486122" y="1698598"/>
              <a:ext cx="91702" cy="100815"/>
            </a:xfrm>
            <a:custGeom>
              <a:avLst/>
              <a:gdLst/>
              <a:ahLst/>
              <a:cxnLst/>
              <a:rect l="l" t="t" r="r" b="b"/>
              <a:pathLst>
                <a:path w="805" h="885" extrusionOk="0">
                  <a:moveTo>
                    <a:pt x="722" y="1"/>
                  </a:moveTo>
                  <a:cubicBezTo>
                    <a:pt x="702" y="1"/>
                    <a:pt x="681" y="9"/>
                    <a:pt x="666" y="26"/>
                  </a:cubicBezTo>
                  <a:lnTo>
                    <a:pt x="27" y="763"/>
                  </a:lnTo>
                  <a:cubicBezTo>
                    <a:pt x="0" y="793"/>
                    <a:pt x="4" y="840"/>
                    <a:pt x="34" y="868"/>
                  </a:cubicBezTo>
                  <a:cubicBezTo>
                    <a:pt x="51" y="881"/>
                    <a:pt x="68" y="884"/>
                    <a:pt x="85" y="884"/>
                  </a:cubicBezTo>
                  <a:cubicBezTo>
                    <a:pt x="105" y="884"/>
                    <a:pt x="125" y="878"/>
                    <a:pt x="142" y="861"/>
                  </a:cubicBezTo>
                  <a:lnTo>
                    <a:pt x="778" y="124"/>
                  </a:lnTo>
                  <a:cubicBezTo>
                    <a:pt x="805" y="93"/>
                    <a:pt x="802" y="46"/>
                    <a:pt x="771" y="19"/>
                  </a:cubicBezTo>
                  <a:cubicBezTo>
                    <a:pt x="757" y="7"/>
                    <a:pt x="740"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8"/>
            <p:cNvSpPr/>
            <p:nvPr/>
          </p:nvSpPr>
          <p:spPr>
            <a:xfrm>
              <a:off x="3488400" y="1727532"/>
              <a:ext cx="157203" cy="168936"/>
            </a:xfrm>
            <a:custGeom>
              <a:avLst/>
              <a:gdLst/>
              <a:ahLst/>
              <a:cxnLst/>
              <a:rect l="l" t="t" r="r" b="b"/>
              <a:pathLst>
                <a:path w="1380" h="1483" extrusionOk="0">
                  <a:moveTo>
                    <a:pt x="1296" y="1"/>
                  </a:moveTo>
                  <a:cubicBezTo>
                    <a:pt x="1276" y="1"/>
                    <a:pt x="1256" y="9"/>
                    <a:pt x="1241" y="25"/>
                  </a:cubicBezTo>
                  <a:lnTo>
                    <a:pt x="28" y="1354"/>
                  </a:lnTo>
                  <a:cubicBezTo>
                    <a:pt x="1" y="1388"/>
                    <a:pt x="4" y="1435"/>
                    <a:pt x="34" y="1462"/>
                  </a:cubicBezTo>
                  <a:cubicBezTo>
                    <a:pt x="48" y="1476"/>
                    <a:pt x="65" y="1482"/>
                    <a:pt x="85" y="1482"/>
                  </a:cubicBezTo>
                  <a:cubicBezTo>
                    <a:pt x="105" y="1482"/>
                    <a:pt x="126" y="1472"/>
                    <a:pt x="139" y="1455"/>
                  </a:cubicBezTo>
                  <a:lnTo>
                    <a:pt x="1353" y="127"/>
                  </a:lnTo>
                  <a:cubicBezTo>
                    <a:pt x="1380" y="96"/>
                    <a:pt x="1377" y="49"/>
                    <a:pt x="1346" y="22"/>
                  </a:cubicBezTo>
                  <a:cubicBezTo>
                    <a:pt x="1332" y="8"/>
                    <a:pt x="1314" y="1"/>
                    <a:pt x="1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8"/>
            <p:cNvSpPr/>
            <p:nvPr/>
          </p:nvSpPr>
          <p:spPr>
            <a:xfrm>
              <a:off x="3493071" y="1772985"/>
              <a:ext cx="213477" cy="207439"/>
            </a:xfrm>
            <a:custGeom>
              <a:avLst/>
              <a:gdLst/>
              <a:ahLst/>
              <a:cxnLst/>
              <a:rect l="l" t="t" r="r" b="b"/>
              <a:pathLst>
                <a:path w="1874" h="1821" extrusionOk="0">
                  <a:moveTo>
                    <a:pt x="1790" y="0"/>
                  </a:moveTo>
                  <a:cubicBezTo>
                    <a:pt x="1770" y="0"/>
                    <a:pt x="1750" y="8"/>
                    <a:pt x="1735" y="22"/>
                  </a:cubicBezTo>
                  <a:cubicBezTo>
                    <a:pt x="1167" y="580"/>
                    <a:pt x="599" y="1134"/>
                    <a:pt x="31" y="1692"/>
                  </a:cubicBezTo>
                  <a:cubicBezTo>
                    <a:pt x="4" y="1719"/>
                    <a:pt x="0" y="1766"/>
                    <a:pt x="31" y="1797"/>
                  </a:cubicBezTo>
                  <a:cubicBezTo>
                    <a:pt x="44" y="1814"/>
                    <a:pt x="64" y="1820"/>
                    <a:pt x="85" y="1820"/>
                  </a:cubicBezTo>
                  <a:cubicBezTo>
                    <a:pt x="102" y="1820"/>
                    <a:pt x="122" y="1814"/>
                    <a:pt x="135" y="1797"/>
                  </a:cubicBezTo>
                  <a:cubicBezTo>
                    <a:pt x="703" y="1242"/>
                    <a:pt x="1271" y="688"/>
                    <a:pt x="1839" y="130"/>
                  </a:cubicBezTo>
                  <a:lnTo>
                    <a:pt x="1843" y="127"/>
                  </a:lnTo>
                  <a:cubicBezTo>
                    <a:pt x="1873" y="96"/>
                    <a:pt x="1870" y="52"/>
                    <a:pt x="1843" y="22"/>
                  </a:cubicBezTo>
                  <a:cubicBezTo>
                    <a:pt x="1828" y="7"/>
                    <a:pt x="1809" y="0"/>
                    <a:pt x="1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8"/>
            <p:cNvSpPr/>
            <p:nvPr/>
          </p:nvSpPr>
          <p:spPr>
            <a:xfrm>
              <a:off x="3598215" y="1827436"/>
              <a:ext cx="144900" cy="156064"/>
            </a:xfrm>
            <a:custGeom>
              <a:avLst/>
              <a:gdLst/>
              <a:ahLst/>
              <a:cxnLst/>
              <a:rect l="l" t="t" r="r" b="b"/>
              <a:pathLst>
                <a:path w="1272" h="1370" extrusionOk="0">
                  <a:moveTo>
                    <a:pt x="1160" y="0"/>
                  </a:moveTo>
                  <a:cubicBezTo>
                    <a:pt x="855" y="338"/>
                    <a:pt x="548" y="673"/>
                    <a:pt x="244" y="1008"/>
                  </a:cubicBezTo>
                  <a:lnTo>
                    <a:pt x="27" y="1244"/>
                  </a:lnTo>
                  <a:cubicBezTo>
                    <a:pt x="0" y="1275"/>
                    <a:pt x="4" y="1322"/>
                    <a:pt x="34" y="1349"/>
                  </a:cubicBezTo>
                  <a:cubicBezTo>
                    <a:pt x="47" y="1363"/>
                    <a:pt x="64" y="1369"/>
                    <a:pt x="85" y="1369"/>
                  </a:cubicBezTo>
                  <a:cubicBezTo>
                    <a:pt x="105" y="1369"/>
                    <a:pt x="125" y="1363"/>
                    <a:pt x="139" y="1346"/>
                  </a:cubicBezTo>
                  <a:lnTo>
                    <a:pt x="352" y="1109"/>
                  </a:lnTo>
                  <a:lnTo>
                    <a:pt x="1271" y="102"/>
                  </a:lnTo>
                  <a:lnTo>
                    <a:pt x="1217" y="51"/>
                  </a:lnTo>
                  <a:lnTo>
                    <a:pt x="11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8"/>
            <p:cNvSpPr/>
            <p:nvPr/>
          </p:nvSpPr>
          <p:spPr>
            <a:xfrm>
              <a:off x="3700625" y="1893166"/>
              <a:ext cx="74842" cy="91474"/>
            </a:xfrm>
            <a:custGeom>
              <a:avLst/>
              <a:gdLst/>
              <a:ahLst/>
              <a:cxnLst/>
              <a:rect l="l" t="t" r="r" b="b"/>
              <a:pathLst>
                <a:path w="657" h="803" extrusionOk="0">
                  <a:moveTo>
                    <a:pt x="571" y="1"/>
                  </a:moveTo>
                  <a:cubicBezTo>
                    <a:pt x="548" y="1"/>
                    <a:pt x="525" y="11"/>
                    <a:pt x="511" y="32"/>
                  </a:cubicBezTo>
                  <a:lnTo>
                    <a:pt x="24" y="684"/>
                  </a:lnTo>
                  <a:cubicBezTo>
                    <a:pt x="0" y="715"/>
                    <a:pt x="7" y="762"/>
                    <a:pt x="38" y="789"/>
                  </a:cubicBezTo>
                  <a:cubicBezTo>
                    <a:pt x="55" y="796"/>
                    <a:pt x="68" y="803"/>
                    <a:pt x="85" y="803"/>
                  </a:cubicBezTo>
                  <a:cubicBezTo>
                    <a:pt x="109" y="803"/>
                    <a:pt x="129" y="792"/>
                    <a:pt x="142" y="772"/>
                  </a:cubicBezTo>
                  <a:lnTo>
                    <a:pt x="629" y="120"/>
                  </a:lnTo>
                  <a:cubicBezTo>
                    <a:pt x="656" y="86"/>
                    <a:pt x="650" y="42"/>
                    <a:pt x="616" y="15"/>
                  </a:cubicBezTo>
                  <a:cubicBezTo>
                    <a:pt x="602" y="5"/>
                    <a:pt x="587" y="1"/>
                    <a:pt x="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8"/>
          <p:cNvGrpSpPr/>
          <p:nvPr/>
        </p:nvGrpSpPr>
        <p:grpSpPr>
          <a:xfrm>
            <a:off x="2861226" y="1871187"/>
            <a:ext cx="556368" cy="635632"/>
            <a:chOff x="4314176" y="1017838"/>
            <a:chExt cx="716415" cy="818481"/>
          </a:xfrm>
        </p:grpSpPr>
        <p:sp>
          <p:nvSpPr>
            <p:cNvPr id="1237" name="Google Shape;1237;p48"/>
            <p:cNvSpPr/>
            <p:nvPr/>
          </p:nvSpPr>
          <p:spPr>
            <a:xfrm>
              <a:off x="4718122" y="1026495"/>
              <a:ext cx="303583" cy="304153"/>
            </a:xfrm>
            <a:custGeom>
              <a:avLst/>
              <a:gdLst/>
              <a:ahLst/>
              <a:cxnLst/>
              <a:rect l="l" t="t" r="r" b="b"/>
              <a:pathLst>
                <a:path w="2665" h="2670" extrusionOk="0">
                  <a:moveTo>
                    <a:pt x="1301" y="520"/>
                  </a:moveTo>
                  <a:cubicBezTo>
                    <a:pt x="1347" y="520"/>
                    <a:pt x="1394" y="525"/>
                    <a:pt x="1441" y="533"/>
                  </a:cubicBezTo>
                  <a:cubicBezTo>
                    <a:pt x="1863" y="608"/>
                    <a:pt x="2141" y="1010"/>
                    <a:pt x="2066" y="1433"/>
                  </a:cubicBezTo>
                  <a:cubicBezTo>
                    <a:pt x="2000" y="1809"/>
                    <a:pt x="1671" y="2070"/>
                    <a:pt x="1303" y="2070"/>
                  </a:cubicBezTo>
                  <a:cubicBezTo>
                    <a:pt x="1258" y="2070"/>
                    <a:pt x="1213" y="2066"/>
                    <a:pt x="1167" y="2058"/>
                  </a:cubicBezTo>
                  <a:cubicBezTo>
                    <a:pt x="744" y="1980"/>
                    <a:pt x="467" y="1578"/>
                    <a:pt x="541" y="1159"/>
                  </a:cubicBezTo>
                  <a:cubicBezTo>
                    <a:pt x="608" y="784"/>
                    <a:pt x="935" y="520"/>
                    <a:pt x="1301" y="520"/>
                  </a:cubicBezTo>
                  <a:close/>
                  <a:moveTo>
                    <a:pt x="1322" y="0"/>
                  </a:moveTo>
                  <a:cubicBezTo>
                    <a:pt x="1227" y="0"/>
                    <a:pt x="1130" y="11"/>
                    <a:pt x="1035" y="33"/>
                  </a:cubicBezTo>
                  <a:cubicBezTo>
                    <a:pt x="1001" y="40"/>
                    <a:pt x="981" y="74"/>
                    <a:pt x="991" y="107"/>
                  </a:cubicBezTo>
                  <a:lnTo>
                    <a:pt x="1028" y="239"/>
                  </a:lnTo>
                  <a:cubicBezTo>
                    <a:pt x="913" y="273"/>
                    <a:pt x="805" y="320"/>
                    <a:pt x="707" y="385"/>
                  </a:cubicBezTo>
                  <a:lnTo>
                    <a:pt x="633" y="270"/>
                  </a:lnTo>
                  <a:cubicBezTo>
                    <a:pt x="620" y="253"/>
                    <a:pt x="600" y="243"/>
                    <a:pt x="580" y="243"/>
                  </a:cubicBezTo>
                  <a:cubicBezTo>
                    <a:pt x="568" y="243"/>
                    <a:pt x="555" y="247"/>
                    <a:pt x="545" y="256"/>
                  </a:cubicBezTo>
                  <a:cubicBezTo>
                    <a:pt x="531" y="266"/>
                    <a:pt x="514" y="280"/>
                    <a:pt x="501" y="290"/>
                  </a:cubicBezTo>
                  <a:cubicBezTo>
                    <a:pt x="467" y="314"/>
                    <a:pt x="440" y="344"/>
                    <a:pt x="410" y="371"/>
                  </a:cubicBezTo>
                  <a:lnTo>
                    <a:pt x="379" y="398"/>
                  </a:lnTo>
                  <a:cubicBezTo>
                    <a:pt x="376" y="401"/>
                    <a:pt x="376" y="401"/>
                    <a:pt x="376" y="401"/>
                  </a:cubicBezTo>
                  <a:cubicBezTo>
                    <a:pt x="366" y="412"/>
                    <a:pt x="356" y="425"/>
                    <a:pt x="349" y="435"/>
                  </a:cubicBezTo>
                  <a:lnTo>
                    <a:pt x="332" y="452"/>
                  </a:lnTo>
                  <a:cubicBezTo>
                    <a:pt x="308" y="479"/>
                    <a:pt x="312" y="516"/>
                    <a:pt x="339" y="540"/>
                  </a:cubicBezTo>
                  <a:lnTo>
                    <a:pt x="447" y="625"/>
                  </a:lnTo>
                  <a:cubicBezTo>
                    <a:pt x="383" y="702"/>
                    <a:pt x="332" y="790"/>
                    <a:pt x="291" y="885"/>
                  </a:cubicBezTo>
                  <a:lnTo>
                    <a:pt x="163" y="827"/>
                  </a:lnTo>
                  <a:cubicBezTo>
                    <a:pt x="156" y="824"/>
                    <a:pt x="148" y="823"/>
                    <a:pt x="140" y="823"/>
                  </a:cubicBezTo>
                  <a:cubicBezTo>
                    <a:pt x="116" y="823"/>
                    <a:pt x="93" y="838"/>
                    <a:pt x="85" y="861"/>
                  </a:cubicBezTo>
                  <a:cubicBezTo>
                    <a:pt x="41" y="976"/>
                    <a:pt x="14" y="1091"/>
                    <a:pt x="4" y="1213"/>
                  </a:cubicBezTo>
                  <a:cubicBezTo>
                    <a:pt x="1" y="1247"/>
                    <a:pt x="24" y="1277"/>
                    <a:pt x="61" y="1277"/>
                  </a:cubicBezTo>
                  <a:lnTo>
                    <a:pt x="200" y="1284"/>
                  </a:lnTo>
                  <a:cubicBezTo>
                    <a:pt x="193" y="1406"/>
                    <a:pt x="207" y="1524"/>
                    <a:pt x="237" y="1635"/>
                  </a:cubicBezTo>
                  <a:lnTo>
                    <a:pt x="102" y="1673"/>
                  </a:lnTo>
                  <a:cubicBezTo>
                    <a:pt x="72" y="1679"/>
                    <a:pt x="51" y="1713"/>
                    <a:pt x="61" y="1744"/>
                  </a:cubicBezTo>
                  <a:cubicBezTo>
                    <a:pt x="68" y="1764"/>
                    <a:pt x="75" y="1784"/>
                    <a:pt x="82" y="1804"/>
                  </a:cubicBezTo>
                  <a:cubicBezTo>
                    <a:pt x="99" y="1842"/>
                    <a:pt x="112" y="1879"/>
                    <a:pt x="129" y="1916"/>
                  </a:cubicBezTo>
                  <a:cubicBezTo>
                    <a:pt x="143" y="1940"/>
                    <a:pt x="156" y="1967"/>
                    <a:pt x="170" y="1994"/>
                  </a:cubicBezTo>
                  <a:lnTo>
                    <a:pt x="186" y="2017"/>
                  </a:lnTo>
                  <a:cubicBezTo>
                    <a:pt x="197" y="2035"/>
                    <a:pt x="216" y="2044"/>
                    <a:pt x="235" y="2044"/>
                  </a:cubicBezTo>
                  <a:cubicBezTo>
                    <a:pt x="246" y="2044"/>
                    <a:pt x="258" y="2041"/>
                    <a:pt x="268" y="2034"/>
                  </a:cubicBezTo>
                  <a:lnTo>
                    <a:pt x="383" y="1957"/>
                  </a:lnTo>
                  <a:cubicBezTo>
                    <a:pt x="440" y="2041"/>
                    <a:pt x="504" y="2119"/>
                    <a:pt x="582" y="2187"/>
                  </a:cubicBezTo>
                  <a:lnTo>
                    <a:pt x="491" y="2291"/>
                  </a:lnTo>
                  <a:cubicBezTo>
                    <a:pt x="467" y="2315"/>
                    <a:pt x="470" y="2356"/>
                    <a:pt x="498" y="2376"/>
                  </a:cubicBezTo>
                  <a:cubicBezTo>
                    <a:pt x="592" y="2450"/>
                    <a:pt x="697" y="2514"/>
                    <a:pt x="805" y="2562"/>
                  </a:cubicBezTo>
                  <a:cubicBezTo>
                    <a:pt x="813" y="2565"/>
                    <a:pt x="821" y="2566"/>
                    <a:pt x="829" y="2566"/>
                  </a:cubicBezTo>
                  <a:cubicBezTo>
                    <a:pt x="854" y="2566"/>
                    <a:pt x="876" y="2551"/>
                    <a:pt x="886" y="2528"/>
                  </a:cubicBezTo>
                  <a:lnTo>
                    <a:pt x="934" y="2400"/>
                  </a:lnTo>
                  <a:cubicBezTo>
                    <a:pt x="998" y="2423"/>
                    <a:pt x="1062" y="2440"/>
                    <a:pt x="1133" y="2454"/>
                  </a:cubicBezTo>
                  <a:cubicBezTo>
                    <a:pt x="1180" y="2460"/>
                    <a:pt x="1231" y="2467"/>
                    <a:pt x="1278" y="2467"/>
                  </a:cubicBezTo>
                  <a:lnTo>
                    <a:pt x="1272" y="2606"/>
                  </a:lnTo>
                  <a:cubicBezTo>
                    <a:pt x="1272" y="2636"/>
                    <a:pt x="1292" y="2663"/>
                    <a:pt x="1322" y="2667"/>
                  </a:cubicBezTo>
                  <a:cubicBezTo>
                    <a:pt x="1326" y="2670"/>
                    <a:pt x="1329" y="2670"/>
                    <a:pt x="1333" y="2670"/>
                  </a:cubicBezTo>
                  <a:cubicBezTo>
                    <a:pt x="1353" y="2670"/>
                    <a:pt x="1373" y="2670"/>
                    <a:pt x="1393" y="2667"/>
                  </a:cubicBezTo>
                  <a:cubicBezTo>
                    <a:pt x="1431" y="2663"/>
                    <a:pt x="1475" y="2663"/>
                    <a:pt x="1515" y="2656"/>
                  </a:cubicBezTo>
                  <a:cubicBezTo>
                    <a:pt x="1549" y="2650"/>
                    <a:pt x="1590" y="2646"/>
                    <a:pt x="1627" y="2636"/>
                  </a:cubicBezTo>
                  <a:cubicBezTo>
                    <a:pt x="1661" y="2629"/>
                    <a:pt x="1677" y="2596"/>
                    <a:pt x="1671" y="2562"/>
                  </a:cubicBezTo>
                  <a:lnTo>
                    <a:pt x="1633" y="2430"/>
                  </a:lnTo>
                  <a:cubicBezTo>
                    <a:pt x="1732" y="2403"/>
                    <a:pt x="1826" y="2362"/>
                    <a:pt x="1911" y="2312"/>
                  </a:cubicBezTo>
                  <a:lnTo>
                    <a:pt x="1982" y="2430"/>
                  </a:lnTo>
                  <a:cubicBezTo>
                    <a:pt x="1993" y="2449"/>
                    <a:pt x="2012" y="2459"/>
                    <a:pt x="2032" y="2459"/>
                  </a:cubicBezTo>
                  <a:cubicBezTo>
                    <a:pt x="2044" y="2459"/>
                    <a:pt x="2055" y="2456"/>
                    <a:pt x="2066" y="2450"/>
                  </a:cubicBezTo>
                  <a:cubicBezTo>
                    <a:pt x="2168" y="2383"/>
                    <a:pt x="2259" y="2305"/>
                    <a:pt x="2337" y="2214"/>
                  </a:cubicBezTo>
                  <a:cubicBezTo>
                    <a:pt x="2360" y="2190"/>
                    <a:pt x="2357" y="2149"/>
                    <a:pt x="2330" y="2129"/>
                  </a:cubicBezTo>
                  <a:lnTo>
                    <a:pt x="2222" y="2041"/>
                  </a:lnTo>
                  <a:cubicBezTo>
                    <a:pt x="2296" y="1950"/>
                    <a:pt x="2354" y="1848"/>
                    <a:pt x="2398" y="1737"/>
                  </a:cubicBezTo>
                  <a:lnTo>
                    <a:pt x="2526" y="1784"/>
                  </a:lnTo>
                  <a:cubicBezTo>
                    <a:pt x="2532" y="1786"/>
                    <a:pt x="2538" y="1787"/>
                    <a:pt x="2544" y="1787"/>
                  </a:cubicBezTo>
                  <a:cubicBezTo>
                    <a:pt x="2569" y="1787"/>
                    <a:pt x="2592" y="1771"/>
                    <a:pt x="2600" y="1747"/>
                  </a:cubicBezTo>
                  <a:cubicBezTo>
                    <a:pt x="2607" y="1727"/>
                    <a:pt x="2614" y="1710"/>
                    <a:pt x="2621" y="1690"/>
                  </a:cubicBezTo>
                  <a:lnTo>
                    <a:pt x="2648" y="1571"/>
                  </a:lnTo>
                  <a:lnTo>
                    <a:pt x="2658" y="1483"/>
                  </a:lnTo>
                  <a:lnTo>
                    <a:pt x="2665" y="1439"/>
                  </a:lnTo>
                  <a:cubicBezTo>
                    <a:pt x="2665" y="1426"/>
                    <a:pt x="2665" y="1412"/>
                    <a:pt x="2665" y="1395"/>
                  </a:cubicBezTo>
                  <a:lnTo>
                    <a:pt x="2469" y="1389"/>
                  </a:lnTo>
                  <a:cubicBezTo>
                    <a:pt x="2472" y="1284"/>
                    <a:pt x="2465" y="1182"/>
                    <a:pt x="2438" y="1088"/>
                  </a:cubicBezTo>
                  <a:lnTo>
                    <a:pt x="2573" y="1057"/>
                  </a:lnTo>
                  <a:cubicBezTo>
                    <a:pt x="2607" y="1051"/>
                    <a:pt x="2627" y="1013"/>
                    <a:pt x="2621" y="983"/>
                  </a:cubicBezTo>
                  <a:cubicBezTo>
                    <a:pt x="2587" y="865"/>
                    <a:pt x="2540" y="753"/>
                    <a:pt x="2479" y="652"/>
                  </a:cubicBezTo>
                  <a:cubicBezTo>
                    <a:pt x="2466" y="632"/>
                    <a:pt x="2445" y="621"/>
                    <a:pt x="2426" y="621"/>
                  </a:cubicBezTo>
                  <a:cubicBezTo>
                    <a:pt x="2415" y="621"/>
                    <a:pt x="2404" y="624"/>
                    <a:pt x="2394" y="631"/>
                  </a:cubicBezTo>
                  <a:lnTo>
                    <a:pt x="2279" y="709"/>
                  </a:lnTo>
                  <a:cubicBezTo>
                    <a:pt x="2212" y="611"/>
                    <a:pt x="2134" y="523"/>
                    <a:pt x="2039" y="449"/>
                  </a:cubicBezTo>
                  <a:lnTo>
                    <a:pt x="2127" y="341"/>
                  </a:lnTo>
                  <a:cubicBezTo>
                    <a:pt x="2147" y="314"/>
                    <a:pt x="2144" y="276"/>
                    <a:pt x="2114" y="256"/>
                  </a:cubicBezTo>
                  <a:lnTo>
                    <a:pt x="2070" y="222"/>
                  </a:lnTo>
                  <a:cubicBezTo>
                    <a:pt x="2066" y="219"/>
                    <a:pt x="2066" y="219"/>
                    <a:pt x="2066" y="219"/>
                  </a:cubicBezTo>
                  <a:cubicBezTo>
                    <a:pt x="2032" y="199"/>
                    <a:pt x="1995" y="178"/>
                    <a:pt x="1961" y="158"/>
                  </a:cubicBezTo>
                  <a:cubicBezTo>
                    <a:pt x="1938" y="145"/>
                    <a:pt x="1911" y="131"/>
                    <a:pt x="1884" y="121"/>
                  </a:cubicBezTo>
                  <a:cubicBezTo>
                    <a:pt x="1877" y="117"/>
                    <a:pt x="1870" y="114"/>
                    <a:pt x="1860" y="111"/>
                  </a:cubicBezTo>
                  <a:cubicBezTo>
                    <a:pt x="1852" y="106"/>
                    <a:pt x="1843" y="104"/>
                    <a:pt x="1835" y="104"/>
                  </a:cubicBezTo>
                  <a:cubicBezTo>
                    <a:pt x="1811" y="104"/>
                    <a:pt x="1789" y="120"/>
                    <a:pt x="1779" y="145"/>
                  </a:cubicBezTo>
                  <a:lnTo>
                    <a:pt x="1732" y="273"/>
                  </a:lnTo>
                  <a:cubicBezTo>
                    <a:pt x="1667" y="249"/>
                    <a:pt x="1603" y="229"/>
                    <a:pt x="1532" y="219"/>
                  </a:cubicBezTo>
                  <a:cubicBezTo>
                    <a:pt x="1502" y="212"/>
                    <a:pt x="1468" y="205"/>
                    <a:pt x="1437" y="205"/>
                  </a:cubicBezTo>
                  <a:lnTo>
                    <a:pt x="1451" y="67"/>
                  </a:lnTo>
                  <a:cubicBezTo>
                    <a:pt x="1454" y="33"/>
                    <a:pt x="1427" y="3"/>
                    <a:pt x="1393" y="3"/>
                  </a:cubicBezTo>
                  <a:cubicBezTo>
                    <a:pt x="1370" y="1"/>
                    <a:pt x="1346" y="0"/>
                    <a:pt x="1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8"/>
            <p:cNvSpPr/>
            <p:nvPr/>
          </p:nvSpPr>
          <p:spPr>
            <a:xfrm>
              <a:off x="4332973" y="1260022"/>
              <a:ext cx="575954" cy="567866"/>
            </a:xfrm>
            <a:custGeom>
              <a:avLst/>
              <a:gdLst/>
              <a:ahLst/>
              <a:cxnLst/>
              <a:rect l="l" t="t" r="r" b="b"/>
              <a:pathLst>
                <a:path w="5056" h="4985" extrusionOk="0">
                  <a:moveTo>
                    <a:pt x="2465" y="975"/>
                  </a:moveTo>
                  <a:cubicBezTo>
                    <a:pt x="2743" y="975"/>
                    <a:pt x="3003" y="1053"/>
                    <a:pt x="3223" y="1188"/>
                  </a:cubicBezTo>
                  <a:cubicBezTo>
                    <a:pt x="3645" y="1445"/>
                    <a:pt x="3926" y="1908"/>
                    <a:pt x="3926" y="2439"/>
                  </a:cubicBezTo>
                  <a:cubicBezTo>
                    <a:pt x="3926" y="3247"/>
                    <a:pt x="3273" y="3899"/>
                    <a:pt x="2465" y="3899"/>
                  </a:cubicBezTo>
                  <a:cubicBezTo>
                    <a:pt x="2300" y="3899"/>
                    <a:pt x="2141" y="3872"/>
                    <a:pt x="1992" y="3822"/>
                  </a:cubicBezTo>
                  <a:cubicBezTo>
                    <a:pt x="1417" y="3626"/>
                    <a:pt x="1001" y="3081"/>
                    <a:pt x="1001" y="2439"/>
                  </a:cubicBezTo>
                  <a:cubicBezTo>
                    <a:pt x="1001" y="1631"/>
                    <a:pt x="1657" y="975"/>
                    <a:pt x="2465" y="975"/>
                  </a:cubicBezTo>
                  <a:close/>
                  <a:moveTo>
                    <a:pt x="2215" y="1"/>
                  </a:moveTo>
                  <a:cubicBezTo>
                    <a:pt x="2210" y="1"/>
                    <a:pt x="2206" y="1"/>
                    <a:pt x="2202" y="1"/>
                  </a:cubicBezTo>
                  <a:cubicBezTo>
                    <a:pt x="1975" y="32"/>
                    <a:pt x="1755" y="93"/>
                    <a:pt x="1546" y="180"/>
                  </a:cubicBezTo>
                  <a:cubicBezTo>
                    <a:pt x="1485" y="204"/>
                    <a:pt x="1458" y="275"/>
                    <a:pt x="1488" y="333"/>
                  </a:cubicBezTo>
                  <a:lnTo>
                    <a:pt x="1600" y="569"/>
                  </a:lnTo>
                  <a:cubicBezTo>
                    <a:pt x="1397" y="664"/>
                    <a:pt x="1214" y="792"/>
                    <a:pt x="1056" y="948"/>
                  </a:cubicBezTo>
                  <a:lnTo>
                    <a:pt x="873" y="755"/>
                  </a:lnTo>
                  <a:cubicBezTo>
                    <a:pt x="851" y="734"/>
                    <a:pt x="822" y="723"/>
                    <a:pt x="792" y="723"/>
                  </a:cubicBezTo>
                  <a:cubicBezTo>
                    <a:pt x="761" y="723"/>
                    <a:pt x="730" y="734"/>
                    <a:pt x="707" y="759"/>
                  </a:cubicBezTo>
                  <a:cubicBezTo>
                    <a:pt x="684" y="786"/>
                    <a:pt x="660" y="813"/>
                    <a:pt x="636" y="840"/>
                  </a:cubicBezTo>
                  <a:cubicBezTo>
                    <a:pt x="582" y="894"/>
                    <a:pt x="538" y="958"/>
                    <a:pt x="491" y="1019"/>
                  </a:cubicBezTo>
                  <a:lnTo>
                    <a:pt x="447" y="1083"/>
                  </a:lnTo>
                  <a:cubicBezTo>
                    <a:pt x="444" y="1087"/>
                    <a:pt x="444" y="1087"/>
                    <a:pt x="440" y="1090"/>
                  </a:cubicBezTo>
                  <a:cubicBezTo>
                    <a:pt x="427" y="1110"/>
                    <a:pt x="413" y="1134"/>
                    <a:pt x="400" y="1158"/>
                  </a:cubicBezTo>
                  <a:lnTo>
                    <a:pt x="373" y="1198"/>
                  </a:lnTo>
                  <a:cubicBezTo>
                    <a:pt x="342" y="1252"/>
                    <a:pt x="359" y="1323"/>
                    <a:pt x="417" y="1357"/>
                  </a:cubicBezTo>
                  <a:lnTo>
                    <a:pt x="646" y="1479"/>
                  </a:lnTo>
                  <a:cubicBezTo>
                    <a:pt x="555" y="1644"/>
                    <a:pt x="488" y="1824"/>
                    <a:pt x="444" y="2013"/>
                  </a:cubicBezTo>
                  <a:lnTo>
                    <a:pt x="190" y="1952"/>
                  </a:lnTo>
                  <a:cubicBezTo>
                    <a:pt x="182" y="1950"/>
                    <a:pt x="173" y="1949"/>
                    <a:pt x="165" y="1949"/>
                  </a:cubicBezTo>
                  <a:cubicBezTo>
                    <a:pt x="111" y="1949"/>
                    <a:pt x="63" y="1987"/>
                    <a:pt x="51" y="2043"/>
                  </a:cubicBezTo>
                  <a:cubicBezTo>
                    <a:pt x="11" y="2266"/>
                    <a:pt x="1" y="2493"/>
                    <a:pt x="21" y="2719"/>
                  </a:cubicBezTo>
                  <a:cubicBezTo>
                    <a:pt x="27" y="2780"/>
                    <a:pt x="78" y="2825"/>
                    <a:pt x="137" y="2825"/>
                  </a:cubicBezTo>
                  <a:cubicBezTo>
                    <a:pt x="141" y="2825"/>
                    <a:pt x="145" y="2825"/>
                    <a:pt x="149" y="2824"/>
                  </a:cubicBezTo>
                  <a:lnTo>
                    <a:pt x="406" y="2790"/>
                  </a:lnTo>
                  <a:cubicBezTo>
                    <a:pt x="437" y="3014"/>
                    <a:pt x="504" y="3227"/>
                    <a:pt x="596" y="3426"/>
                  </a:cubicBezTo>
                  <a:lnTo>
                    <a:pt x="359" y="3538"/>
                  </a:lnTo>
                  <a:cubicBezTo>
                    <a:pt x="305" y="3568"/>
                    <a:pt x="278" y="3632"/>
                    <a:pt x="308" y="3690"/>
                  </a:cubicBezTo>
                  <a:cubicBezTo>
                    <a:pt x="325" y="3727"/>
                    <a:pt x="346" y="3757"/>
                    <a:pt x="366" y="3791"/>
                  </a:cubicBezTo>
                  <a:cubicBezTo>
                    <a:pt x="406" y="3855"/>
                    <a:pt x="444" y="3923"/>
                    <a:pt x="491" y="3984"/>
                  </a:cubicBezTo>
                  <a:cubicBezTo>
                    <a:pt x="525" y="4028"/>
                    <a:pt x="559" y="4072"/>
                    <a:pt x="592" y="4116"/>
                  </a:cubicBezTo>
                  <a:lnTo>
                    <a:pt x="626" y="4153"/>
                  </a:lnTo>
                  <a:cubicBezTo>
                    <a:pt x="649" y="4178"/>
                    <a:pt x="681" y="4191"/>
                    <a:pt x="712" y="4191"/>
                  </a:cubicBezTo>
                  <a:cubicBezTo>
                    <a:pt x="740" y="4191"/>
                    <a:pt x="768" y="4180"/>
                    <a:pt x="788" y="4160"/>
                  </a:cubicBezTo>
                  <a:lnTo>
                    <a:pt x="978" y="3977"/>
                  </a:lnTo>
                  <a:cubicBezTo>
                    <a:pt x="1110" y="4116"/>
                    <a:pt x="1258" y="4237"/>
                    <a:pt x="1421" y="4335"/>
                  </a:cubicBezTo>
                  <a:lnTo>
                    <a:pt x="1285" y="4559"/>
                  </a:lnTo>
                  <a:cubicBezTo>
                    <a:pt x="1252" y="4613"/>
                    <a:pt x="1272" y="4687"/>
                    <a:pt x="1329" y="4718"/>
                  </a:cubicBezTo>
                  <a:cubicBezTo>
                    <a:pt x="1529" y="4826"/>
                    <a:pt x="1742" y="4907"/>
                    <a:pt x="1965" y="4958"/>
                  </a:cubicBezTo>
                  <a:cubicBezTo>
                    <a:pt x="1973" y="4959"/>
                    <a:pt x="1982" y="4960"/>
                    <a:pt x="1990" y="4960"/>
                  </a:cubicBezTo>
                  <a:cubicBezTo>
                    <a:pt x="2044" y="4960"/>
                    <a:pt x="2092" y="4922"/>
                    <a:pt x="2104" y="4866"/>
                  </a:cubicBezTo>
                  <a:lnTo>
                    <a:pt x="2148" y="4609"/>
                  </a:lnTo>
                  <a:cubicBezTo>
                    <a:pt x="2273" y="4633"/>
                    <a:pt x="2401" y="4647"/>
                    <a:pt x="2533" y="4647"/>
                  </a:cubicBezTo>
                  <a:cubicBezTo>
                    <a:pt x="2628" y="4647"/>
                    <a:pt x="2722" y="4640"/>
                    <a:pt x="2814" y="4626"/>
                  </a:cubicBezTo>
                  <a:lnTo>
                    <a:pt x="2847" y="4887"/>
                  </a:lnTo>
                  <a:cubicBezTo>
                    <a:pt x="2854" y="4944"/>
                    <a:pt x="2901" y="4985"/>
                    <a:pt x="2959" y="4985"/>
                  </a:cubicBezTo>
                  <a:cubicBezTo>
                    <a:pt x="2966" y="4985"/>
                    <a:pt x="2969" y="4981"/>
                    <a:pt x="2976" y="4981"/>
                  </a:cubicBezTo>
                  <a:cubicBezTo>
                    <a:pt x="3013" y="4978"/>
                    <a:pt x="3054" y="4971"/>
                    <a:pt x="3091" y="4961"/>
                  </a:cubicBezTo>
                  <a:cubicBezTo>
                    <a:pt x="3162" y="4941"/>
                    <a:pt x="3240" y="4924"/>
                    <a:pt x="3311" y="4900"/>
                  </a:cubicBezTo>
                  <a:cubicBezTo>
                    <a:pt x="3378" y="4876"/>
                    <a:pt x="3446" y="4853"/>
                    <a:pt x="3513" y="4826"/>
                  </a:cubicBezTo>
                  <a:cubicBezTo>
                    <a:pt x="3574" y="4799"/>
                    <a:pt x="3598" y="4728"/>
                    <a:pt x="3571" y="4670"/>
                  </a:cubicBezTo>
                  <a:lnTo>
                    <a:pt x="3459" y="4437"/>
                  </a:lnTo>
                  <a:cubicBezTo>
                    <a:pt x="3632" y="4352"/>
                    <a:pt x="3791" y="4251"/>
                    <a:pt x="3936" y="4126"/>
                  </a:cubicBezTo>
                  <a:lnTo>
                    <a:pt x="4105" y="4322"/>
                  </a:lnTo>
                  <a:cubicBezTo>
                    <a:pt x="4126" y="4347"/>
                    <a:pt x="4157" y="4360"/>
                    <a:pt x="4189" y="4360"/>
                  </a:cubicBezTo>
                  <a:cubicBezTo>
                    <a:pt x="4217" y="4360"/>
                    <a:pt x="4245" y="4349"/>
                    <a:pt x="4267" y="4329"/>
                  </a:cubicBezTo>
                  <a:cubicBezTo>
                    <a:pt x="4433" y="4173"/>
                    <a:pt x="4575" y="3994"/>
                    <a:pt x="4693" y="3801"/>
                  </a:cubicBezTo>
                  <a:cubicBezTo>
                    <a:pt x="4727" y="3744"/>
                    <a:pt x="4710" y="3673"/>
                    <a:pt x="4653" y="3642"/>
                  </a:cubicBezTo>
                  <a:lnTo>
                    <a:pt x="4423" y="3517"/>
                  </a:lnTo>
                  <a:cubicBezTo>
                    <a:pt x="4528" y="3325"/>
                    <a:pt x="4602" y="3115"/>
                    <a:pt x="4643" y="2892"/>
                  </a:cubicBezTo>
                  <a:lnTo>
                    <a:pt x="4896" y="2936"/>
                  </a:lnTo>
                  <a:cubicBezTo>
                    <a:pt x="4904" y="2937"/>
                    <a:pt x="4912" y="2938"/>
                    <a:pt x="4920" y="2938"/>
                  </a:cubicBezTo>
                  <a:cubicBezTo>
                    <a:pt x="4974" y="2938"/>
                    <a:pt x="5022" y="2898"/>
                    <a:pt x="5028" y="2841"/>
                  </a:cubicBezTo>
                  <a:cubicBezTo>
                    <a:pt x="5035" y="2804"/>
                    <a:pt x="5042" y="2767"/>
                    <a:pt x="5042" y="2730"/>
                  </a:cubicBezTo>
                  <a:lnTo>
                    <a:pt x="5055" y="2500"/>
                  </a:lnTo>
                  <a:lnTo>
                    <a:pt x="5045" y="2334"/>
                  </a:lnTo>
                  <a:lnTo>
                    <a:pt x="5042" y="2250"/>
                  </a:lnTo>
                  <a:cubicBezTo>
                    <a:pt x="5038" y="2222"/>
                    <a:pt x="5031" y="2195"/>
                    <a:pt x="5028" y="2168"/>
                  </a:cubicBezTo>
                  <a:lnTo>
                    <a:pt x="4659" y="2216"/>
                  </a:lnTo>
                  <a:cubicBezTo>
                    <a:pt x="4632" y="2023"/>
                    <a:pt x="4582" y="1840"/>
                    <a:pt x="4507" y="1668"/>
                  </a:cubicBezTo>
                  <a:lnTo>
                    <a:pt x="4751" y="1567"/>
                  </a:lnTo>
                  <a:cubicBezTo>
                    <a:pt x="4808" y="1543"/>
                    <a:pt x="4835" y="1472"/>
                    <a:pt x="4805" y="1411"/>
                  </a:cubicBezTo>
                  <a:cubicBezTo>
                    <a:pt x="4707" y="1208"/>
                    <a:pt x="4582" y="1016"/>
                    <a:pt x="4433" y="846"/>
                  </a:cubicBezTo>
                  <a:cubicBezTo>
                    <a:pt x="4409" y="819"/>
                    <a:pt x="4377" y="806"/>
                    <a:pt x="4346" y="806"/>
                  </a:cubicBezTo>
                  <a:cubicBezTo>
                    <a:pt x="4318" y="806"/>
                    <a:pt x="4291" y="816"/>
                    <a:pt x="4271" y="836"/>
                  </a:cubicBezTo>
                  <a:lnTo>
                    <a:pt x="4081" y="1016"/>
                  </a:lnTo>
                  <a:cubicBezTo>
                    <a:pt x="3929" y="857"/>
                    <a:pt x="3750" y="721"/>
                    <a:pt x="3554" y="613"/>
                  </a:cubicBezTo>
                  <a:lnTo>
                    <a:pt x="3676" y="387"/>
                  </a:lnTo>
                  <a:cubicBezTo>
                    <a:pt x="3706" y="329"/>
                    <a:pt x="3682" y="258"/>
                    <a:pt x="3625" y="231"/>
                  </a:cubicBezTo>
                  <a:lnTo>
                    <a:pt x="3530" y="184"/>
                  </a:lnTo>
                  <a:cubicBezTo>
                    <a:pt x="3527" y="180"/>
                    <a:pt x="3524" y="180"/>
                    <a:pt x="3520" y="180"/>
                  </a:cubicBezTo>
                  <a:cubicBezTo>
                    <a:pt x="3453" y="153"/>
                    <a:pt x="3378" y="126"/>
                    <a:pt x="3311" y="103"/>
                  </a:cubicBezTo>
                  <a:cubicBezTo>
                    <a:pt x="3256" y="82"/>
                    <a:pt x="3202" y="72"/>
                    <a:pt x="3148" y="55"/>
                  </a:cubicBezTo>
                  <a:cubicBezTo>
                    <a:pt x="3135" y="52"/>
                    <a:pt x="3118" y="49"/>
                    <a:pt x="3104" y="45"/>
                  </a:cubicBezTo>
                  <a:cubicBezTo>
                    <a:pt x="3094" y="43"/>
                    <a:pt x="3085" y="41"/>
                    <a:pt x="3075" y="41"/>
                  </a:cubicBezTo>
                  <a:cubicBezTo>
                    <a:pt x="3023" y="41"/>
                    <a:pt x="2977" y="79"/>
                    <a:pt x="2966" y="137"/>
                  </a:cubicBezTo>
                  <a:lnTo>
                    <a:pt x="2918" y="390"/>
                  </a:lnTo>
                  <a:cubicBezTo>
                    <a:pt x="2793" y="366"/>
                    <a:pt x="2665" y="356"/>
                    <a:pt x="2533" y="356"/>
                  </a:cubicBezTo>
                  <a:cubicBezTo>
                    <a:pt x="2472" y="356"/>
                    <a:pt x="2411" y="356"/>
                    <a:pt x="2350" y="363"/>
                  </a:cubicBezTo>
                  <a:lnTo>
                    <a:pt x="2330" y="103"/>
                  </a:lnTo>
                  <a:cubicBezTo>
                    <a:pt x="2324" y="43"/>
                    <a:pt x="2273" y="1"/>
                    <a:pt x="2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8"/>
            <p:cNvSpPr/>
            <p:nvPr/>
          </p:nvSpPr>
          <p:spPr>
            <a:xfrm>
              <a:off x="4447002" y="1370976"/>
              <a:ext cx="253119" cy="324430"/>
            </a:xfrm>
            <a:custGeom>
              <a:avLst/>
              <a:gdLst/>
              <a:ahLst/>
              <a:cxnLst/>
              <a:rect l="l" t="t" r="r" b="b"/>
              <a:pathLst>
                <a:path w="2222" h="2848" extrusionOk="0">
                  <a:moveTo>
                    <a:pt x="1464" y="1"/>
                  </a:moveTo>
                  <a:cubicBezTo>
                    <a:pt x="656" y="1"/>
                    <a:pt x="0" y="657"/>
                    <a:pt x="0" y="1461"/>
                  </a:cubicBezTo>
                  <a:cubicBezTo>
                    <a:pt x="0" y="2107"/>
                    <a:pt x="416" y="2652"/>
                    <a:pt x="991" y="2848"/>
                  </a:cubicBezTo>
                  <a:lnTo>
                    <a:pt x="994" y="2841"/>
                  </a:lnTo>
                  <a:cubicBezTo>
                    <a:pt x="636" y="2570"/>
                    <a:pt x="413" y="2141"/>
                    <a:pt x="406" y="1698"/>
                  </a:cubicBezTo>
                  <a:cubicBezTo>
                    <a:pt x="396" y="1259"/>
                    <a:pt x="602" y="819"/>
                    <a:pt x="947" y="535"/>
                  </a:cubicBezTo>
                  <a:cubicBezTo>
                    <a:pt x="1221" y="314"/>
                    <a:pt x="1577" y="194"/>
                    <a:pt x="1932" y="194"/>
                  </a:cubicBezTo>
                  <a:cubicBezTo>
                    <a:pt x="2028" y="194"/>
                    <a:pt x="2124" y="203"/>
                    <a:pt x="2218" y="221"/>
                  </a:cubicBezTo>
                  <a:lnTo>
                    <a:pt x="2222" y="214"/>
                  </a:lnTo>
                  <a:cubicBezTo>
                    <a:pt x="2002" y="79"/>
                    <a:pt x="1742"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8"/>
            <p:cNvSpPr/>
            <p:nvPr/>
          </p:nvSpPr>
          <p:spPr>
            <a:xfrm>
              <a:off x="4438573" y="1362546"/>
              <a:ext cx="350516" cy="350630"/>
            </a:xfrm>
            <a:custGeom>
              <a:avLst/>
              <a:gdLst/>
              <a:ahLst/>
              <a:cxnLst/>
              <a:rect l="l" t="t" r="r" b="b"/>
              <a:pathLst>
                <a:path w="3077" h="3078" extrusionOk="0">
                  <a:moveTo>
                    <a:pt x="1538" y="149"/>
                  </a:moveTo>
                  <a:cubicBezTo>
                    <a:pt x="1795" y="149"/>
                    <a:pt x="2042" y="220"/>
                    <a:pt x="2258" y="352"/>
                  </a:cubicBezTo>
                  <a:cubicBezTo>
                    <a:pt x="2678" y="606"/>
                    <a:pt x="2924" y="1049"/>
                    <a:pt x="2924" y="1539"/>
                  </a:cubicBezTo>
                  <a:cubicBezTo>
                    <a:pt x="2924" y="2303"/>
                    <a:pt x="2302" y="2925"/>
                    <a:pt x="1538" y="2925"/>
                  </a:cubicBezTo>
                  <a:cubicBezTo>
                    <a:pt x="1383" y="2925"/>
                    <a:pt x="1234" y="2901"/>
                    <a:pt x="1089" y="2851"/>
                  </a:cubicBezTo>
                  <a:cubicBezTo>
                    <a:pt x="527" y="2661"/>
                    <a:pt x="149" y="2130"/>
                    <a:pt x="149" y="1539"/>
                  </a:cubicBezTo>
                  <a:cubicBezTo>
                    <a:pt x="149" y="771"/>
                    <a:pt x="774" y="149"/>
                    <a:pt x="1538" y="149"/>
                  </a:cubicBezTo>
                  <a:close/>
                  <a:moveTo>
                    <a:pt x="1538" y="1"/>
                  </a:moveTo>
                  <a:cubicBezTo>
                    <a:pt x="690" y="1"/>
                    <a:pt x="0" y="690"/>
                    <a:pt x="0" y="1539"/>
                  </a:cubicBezTo>
                  <a:cubicBezTo>
                    <a:pt x="0" y="2198"/>
                    <a:pt x="419" y="2783"/>
                    <a:pt x="1041" y="2993"/>
                  </a:cubicBezTo>
                  <a:cubicBezTo>
                    <a:pt x="1200" y="3047"/>
                    <a:pt x="1366" y="3077"/>
                    <a:pt x="1538" y="3077"/>
                  </a:cubicBezTo>
                  <a:cubicBezTo>
                    <a:pt x="2387" y="3077"/>
                    <a:pt x="3077" y="2384"/>
                    <a:pt x="3077" y="1539"/>
                  </a:cubicBezTo>
                  <a:cubicBezTo>
                    <a:pt x="3077" y="998"/>
                    <a:pt x="2799" y="504"/>
                    <a:pt x="2336" y="224"/>
                  </a:cubicBezTo>
                  <a:cubicBezTo>
                    <a:pt x="2096" y="78"/>
                    <a:pt x="1822" y="1"/>
                    <a:pt x="1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8"/>
            <p:cNvSpPr/>
            <p:nvPr/>
          </p:nvSpPr>
          <p:spPr>
            <a:xfrm>
              <a:off x="4324543" y="1251479"/>
              <a:ext cx="592814" cy="584840"/>
            </a:xfrm>
            <a:custGeom>
              <a:avLst/>
              <a:gdLst/>
              <a:ahLst/>
              <a:cxnLst/>
              <a:rect l="l" t="t" r="r" b="b"/>
              <a:pathLst>
                <a:path w="5204" h="5134" extrusionOk="0">
                  <a:moveTo>
                    <a:pt x="2286" y="151"/>
                  </a:moveTo>
                  <a:cubicBezTo>
                    <a:pt x="2299" y="151"/>
                    <a:pt x="2309" y="157"/>
                    <a:pt x="2316" y="161"/>
                  </a:cubicBezTo>
                  <a:cubicBezTo>
                    <a:pt x="2320" y="164"/>
                    <a:pt x="2330" y="174"/>
                    <a:pt x="2330" y="188"/>
                  </a:cubicBezTo>
                  <a:lnTo>
                    <a:pt x="2350" y="445"/>
                  </a:lnTo>
                  <a:cubicBezTo>
                    <a:pt x="2353" y="465"/>
                    <a:pt x="2360" y="485"/>
                    <a:pt x="2377" y="496"/>
                  </a:cubicBezTo>
                  <a:cubicBezTo>
                    <a:pt x="2391" y="509"/>
                    <a:pt x="2411" y="516"/>
                    <a:pt x="2431" y="516"/>
                  </a:cubicBezTo>
                  <a:cubicBezTo>
                    <a:pt x="2485" y="509"/>
                    <a:pt x="2546" y="506"/>
                    <a:pt x="2607" y="506"/>
                  </a:cubicBezTo>
                  <a:cubicBezTo>
                    <a:pt x="2735" y="506"/>
                    <a:pt x="2861" y="519"/>
                    <a:pt x="2979" y="539"/>
                  </a:cubicBezTo>
                  <a:cubicBezTo>
                    <a:pt x="2983" y="540"/>
                    <a:pt x="2987" y="540"/>
                    <a:pt x="2991" y="540"/>
                  </a:cubicBezTo>
                  <a:cubicBezTo>
                    <a:pt x="3027" y="540"/>
                    <a:pt x="3061" y="515"/>
                    <a:pt x="3067" y="479"/>
                  </a:cubicBezTo>
                  <a:lnTo>
                    <a:pt x="3114" y="225"/>
                  </a:lnTo>
                  <a:cubicBezTo>
                    <a:pt x="3117" y="212"/>
                    <a:pt x="3128" y="201"/>
                    <a:pt x="3131" y="198"/>
                  </a:cubicBezTo>
                  <a:cubicBezTo>
                    <a:pt x="3136" y="196"/>
                    <a:pt x="3142" y="193"/>
                    <a:pt x="3150" y="193"/>
                  </a:cubicBezTo>
                  <a:cubicBezTo>
                    <a:pt x="3154" y="193"/>
                    <a:pt x="3157" y="194"/>
                    <a:pt x="3161" y="195"/>
                  </a:cubicBezTo>
                  <a:lnTo>
                    <a:pt x="3205" y="205"/>
                  </a:lnTo>
                  <a:cubicBezTo>
                    <a:pt x="3222" y="212"/>
                    <a:pt x="3239" y="215"/>
                    <a:pt x="3259" y="218"/>
                  </a:cubicBezTo>
                  <a:cubicBezTo>
                    <a:pt x="3293" y="228"/>
                    <a:pt x="3327" y="235"/>
                    <a:pt x="3358" y="249"/>
                  </a:cubicBezTo>
                  <a:lnTo>
                    <a:pt x="3429" y="272"/>
                  </a:lnTo>
                  <a:cubicBezTo>
                    <a:pt x="3476" y="289"/>
                    <a:pt x="3523" y="306"/>
                    <a:pt x="3564" y="323"/>
                  </a:cubicBezTo>
                  <a:cubicBezTo>
                    <a:pt x="3567" y="326"/>
                    <a:pt x="3570" y="326"/>
                    <a:pt x="3570" y="326"/>
                  </a:cubicBezTo>
                  <a:lnTo>
                    <a:pt x="3669" y="374"/>
                  </a:lnTo>
                  <a:cubicBezTo>
                    <a:pt x="3682" y="381"/>
                    <a:pt x="3689" y="391"/>
                    <a:pt x="3689" y="397"/>
                  </a:cubicBezTo>
                  <a:cubicBezTo>
                    <a:pt x="3692" y="404"/>
                    <a:pt x="3692" y="414"/>
                    <a:pt x="3685" y="428"/>
                  </a:cubicBezTo>
                  <a:lnTo>
                    <a:pt x="3564" y="654"/>
                  </a:lnTo>
                  <a:cubicBezTo>
                    <a:pt x="3543" y="692"/>
                    <a:pt x="3557" y="736"/>
                    <a:pt x="3594" y="756"/>
                  </a:cubicBezTo>
                  <a:cubicBezTo>
                    <a:pt x="3783" y="861"/>
                    <a:pt x="3956" y="989"/>
                    <a:pt x="4105" y="1145"/>
                  </a:cubicBezTo>
                  <a:cubicBezTo>
                    <a:pt x="4119" y="1160"/>
                    <a:pt x="4138" y="1168"/>
                    <a:pt x="4157" y="1168"/>
                  </a:cubicBezTo>
                  <a:cubicBezTo>
                    <a:pt x="4176" y="1168"/>
                    <a:pt x="4195" y="1161"/>
                    <a:pt x="4209" y="1148"/>
                  </a:cubicBezTo>
                  <a:lnTo>
                    <a:pt x="4395" y="969"/>
                  </a:lnTo>
                  <a:cubicBezTo>
                    <a:pt x="4406" y="959"/>
                    <a:pt x="4419" y="959"/>
                    <a:pt x="4422" y="959"/>
                  </a:cubicBezTo>
                  <a:cubicBezTo>
                    <a:pt x="4429" y="959"/>
                    <a:pt x="4443" y="959"/>
                    <a:pt x="4453" y="972"/>
                  </a:cubicBezTo>
                  <a:cubicBezTo>
                    <a:pt x="4598" y="1138"/>
                    <a:pt x="4720" y="1324"/>
                    <a:pt x="4815" y="1520"/>
                  </a:cubicBezTo>
                  <a:cubicBezTo>
                    <a:pt x="4818" y="1533"/>
                    <a:pt x="4821" y="1544"/>
                    <a:pt x="4815" y="1554"/>
                  </a:cubicBezTo>
                  <a:cubicBezTo>
                    <a:pt x="4815" y="1560"/>
                    <a:pt x="4808" y="1571"/>
                    <a:pt x="4794" y="1574"/>
                  </a:cubicBezTo>
                  <a:lnTo>
                    <a:pt x="4554" y="1675"/>
                  </a:lnTo>
                  <a:cubicBezTo>
                    <a:pt x="4537" y="1682"/>
                    <a:pt x="4524" y="1699"/>
                    <a:pt x="4517" y="1716"/>
                  </a:cubicBezTo>
                  <a:cubicBezTo>
                    <a:pt x="4507" y="1736"/>
                    <a:pt x="4507" y="1757"/>
                    <a:pt x="4517" y="1773"/>
                  </a:cubicBezTo>
                  <a:cubicBezTo>
                    <a:pt x="4588" y="1942"/>
                    <a:pt x="4635" y="2122"/>
                    <a:pt x="4659" y="2304"/>
                  </a:cubicBezTo>
                  <a:cubicBezTo>
                    <a:pt x="4665" y="2343"/>
                    <a:pt x="4699" y="2369"/>
                    <a:pt x="4737" y="2369"/>
                  </a:cubicBezTo>
                  <a:cubicBezTo>
                    <a:pt x="4739" y="2369"/>
                    <a:pt x="4741" y="2369"/>
                    <a:pt x="4744" y="2368"/>
                  </a:cubicBezTo>
                  <a:lnTo>
                    <a:pt x="5041" y="2328"/>
                  </a:lnTo>
                  <a:lnTo>
                    <a:pt x="5041" y="2331"/>
                  </a:lnTo>
                  <a:lnTo>
                    <a:pt x="5055" y="2578"/>
                  </a:lnTo>
                  <a:lnTo>
                    <a:pt x="5041" y="2801"/>
                  </a:lnTo>
                  <a:cubicBezTo>
                    <a:pt x="5041" y="2828"/>
                    <a:pt x="5038" y="2855"/>
                    <a:pt x="5034" y="2882"/>
                  </a:cubicBezTo>
                  <a:lnTo>
                    <a:pt x="5031" y="2906"/>
                  </a:lnTo>
                  <a:cubicBezTo>
                    <a:pt x="5028" y="2920"/>
                    <a:pt x="5017" y="2930"/>
                    <a:pt x="5014" y="2933"/>
                  </a:cubicBezTo>
                  <a:cubicBezTo>
                    <a:pt x="5009" y="2936"/>
                    <a:pt x="5001" y="2941"/>
                    <a:pt x="4991" y="2941"/>
                  </a:cubicBezTo>
                  <a:cubicBezTo>
                    <a:pt x="4989" y="2941"/>
                    <a:pt x="4986" y="2940"/>
                    <a:pt x="4984" y="2940"/>
                  </a:cubicBezTo>
                  <a:lnTo>
                    <a:pt x="4730" y="2892"/>
                  </a:lnTo>
                  <a:cubicBezTo>
                    <a:pt x="4726" y="2892"/>
                    <a:pt x="4722" y="2891"/>
                    <a:pt x="4718" y="2891"/>
                  </a:cubicBezTo>
                  <a:cubicBezTo>
                    <a:pt x="4682" y="2891"/>
                    <a:pt x="4648" y="2917"/>
                    <a:pt x="4642" y="2953"/>
                  </a:cubicBezTo>
                  <a:cubicBezTo>
                    <a:pt x="4605" y="3163"/>
                    <a:pt x="4534" y="3369"/>
                    <a:pt x="4429" y="3559"/>
                  </a:cubicBezTo>
                  <a:cubicBezTo>
                    <a:pt x="4412" y="3596"/>
                    <a:pt x="4426" y="3640"/>
                    <a:pt x="4460" y="3660"/>
                  </a:cubicBezTo>
                  <a:lnTo>
                    <a:pt x="4690" y="3785"/>
                  </a:lnTo>
                  <a:cubicBezTo>
                    <a:pt x="4703" y="3788"/>
                    <a:pt x="4706" y="3799"/>
                    <a:pt x="4710" y="3805"/>
                  </a:cubicBezTo>
                  <a:cubicBezTo>
                    <a:pt x="4710" y="3815"/>
                    <a:pt x="4710" y="3829"/>
                    <a:pt x="4703" y="3836"/>
                  </a:cubicBezTo>
                  <a:cubicBezTo>
                    <a:pt x="4592" y="4025"/>
                    <a:pt x="4450" y="4197"/>
                    <a:pt x="4291" y="4350"/>
                  </a:cubicBezTo>
                  <a:cubicBezTo>
                    <a:pt x="4284" y="4356"/>
                    <a:pt x="4274" y="4360"/>
                    <a:pt x="4260" y="4360"/>
                  </a:cubicBezTo>
                  <a:cubicBezTo>
                    <a:pt x="4253" y="4360"/>
                    <a:pt x="4243" y="4356"/>
                    <a:pt x="4237" y="4346"/>
                  </a:cubicBezTo>
                  <a:lnTo>
                    <a:pt x="4064" y="4150"/>
                  </a:lnTo>
                  <a:cubicBezTo>
                    <a:pt x="4054" y="4137"/>
                    <a:pt x="4034" y="4126"/>
                    <a:pt x="4013" y="4126"/>
                  </a:cubicBezTo>
                  <a:cubicBezTo>
                    <a:pt x="4010" y="4126"/>
                    <a:pt x="4007" y="4126"/>
                    <a:pt x="4003" y="4126"/>
                  </a:cubicBezTo>
                  <a:cubicBezTo>
                    <a:pt x="3987" y="4126"/>
                    <a:pt x="3973" y="4132"/>
                    <a:pt x="3959" y="4143"/>
                  </a:cubicBezTo>
                  <a:cubicBezTo>
                    <a:pt x="3821" y="4262"/>
                    <a:pt x="3669" y="4363"/>
                    <a:pt x="3499" y="4444"/>
                  </a:cubicBezTo>
                  <a:cubicBezTo>
                    <a:pt x="3483" y="4451"/>
                    <a:pt x="3469" y="4468"/>
                    <a:pt x="3462" y="4488"/>
                  </a:cubicBezTo>
                  <a:cubicBezTo>
                    <a:pt x="3456" y="4505"/>
                    <a:pt x="3456" y="4525"/>
                    <a:pt x="3466" y="4546"/>
                  </a:cubicBezTo>
                  <a:lnTo>
                    <a:pt x="3577" y="4779"/>
                  </a:lnTo>
                  <a:cubicBezTo>
                    <a:pt x="3581" y="4789"/>
                    <a:pt x="3581" y="4799"/>
                    <a:pt x="3577" y="4809"/>
                  </a:cubicBezTo>
                  <a:cubicBezTo>
                    <a:pt x="3574" y="4816"/>
                    <a:pt x="3570" y="4826"/>
                    <a:pt x="3557" y="4830"/>
                  </a:cubicBezTo>
                  <a:cubicBezTo>
                    <a:pt x="3510" y="4850"/>
                    <a:pt x="3462" y="4867"/>
                    <a:pt x="3415" y="4884"/>
                  </a:cubicBezTo>
                  <a:lnTo>
                    <a:pt x="3361" y="4904"/>
                  </a:lnTo>
                  <a:cubicBezTo>
                    <a:pt x="3314" y="4921"/>
                    <a:pt x="3266" y="4931"/>
                    <a:pt x="3219" y="4945"/>
                  </a:cubicBezTo>
                  <a:cubicBezTo>
                    <a:pt x="3192" y="4951"/>
                    <a:pt x="3168" y="4955"/>
                    <a:pt x="3145" y="4962"/>
                  </a:cubicBezTo>
                  <a:cubicBezTo>
                    <a:pt x="3114" y="4972"/>
                    <a:pt x="3080" y="4978"/>
                    <a:pt x="3043" y="4982"/>
                  </a:cubicBezTo>
                  <a:lnTo>
                    <a:pt x="3033" y="4982"/>
                  </a:lnTo>
                  <a:cubicBezTo>
                    <a:pt x="3016" y="4982"/>
                    <a:pt x="2999" y="4968"/>
                    <a:pt x="2996" y="4951"/>
                  </a:cubicBezTo>
                  <a:lnTo>
                    <a:pt x="2962" y="4691"/>
                  </a:lnTo>
                  <a:cubicBezTo>
                    <a:pt x="2959" y="4671"/>
                    <a:pt x="2948" y="4654"/>
                    <a:pt x="2932" y="4640"/>
                  </a:cubicBezTo>
                  <a:cubicBezTo>
                    <a:pt x="2921" y="4634"/>
                    <a:pt x="2904" y="4627"/>
                    <a:pt x="2888" y="4627"/>
                  </a:cubicBezTo>
                  <a:lnTo>
                    <a:pt x="2877" y="4627"/>
                  </a:lnTo>
                  <a:cubicBezTo>
                    <a:pt x="2782" y="4640"/>
                    <a:pt x="2689" y="4646"/>
                    <a:pt x="2597" y="4646"/>
                  </a:cubicBezTo>
                  <a:cubicBezTo>
                    <a:pt x="2473" y="4646"/>
                    <a:pt x="2352" y="4635"/>
                    <a:pt x="2235" y="4613"/>
                  </a:cubicBezTo>
                  <a:cubicBezTo>
                    <a:pt x="2230" y="4612"/>
                    <a:pt x="2225" y="4612"/>
                    <a:pt x="2220" y="4612"/>
                  </a:cubicBezTo>
                  <a:cubicBezTo>
                    <a:pt x="2205" y="4612"/>
                    <a:pt x="2190" y="4616"/>
                    <a:pt x="2178" y="4623"/>
                  </a:cubicBezTo>
                  <a:cubicBezTo>
                    <a:pt x="2161" y="4637"/>
                    <a:pt x="2151" y="4654"/>
                    <a:pt x="2147" y="4674"/>
                  </a:cubicBezTo>
                  <a:lnTo>
                    <a:pt x="2100" y="4928"/>
                  </a:lnTo>
                  <a:cubicBezTo>
                    <a:pt x="2100" y="4941"/>
                    <a:pt x="2093" y="4951"/>
                    <a:pt x="2086" y="4955"/>
                  </a:cubicBezTo>
                  <a:cubicBezTo>
                    <a:pt x="2080" y="4959"/>
                    <a:pt x="2074" y="4960"/>
                    <a:pt x="2068" y="4960"/>
                  </a:cubicBezTo>
                  <a:cubicBezTo>
                    <a:pt x="2064" y="4960"/>
                    <a:pt x="2060" y="4960"/>
                    <a:pt x="2056" y="4958"/>
                  </a:cubicBezTo>
                  <a:cubicBezTo>
                    <a:pt x="1836" y="4907"/>
                    <a:pt x="1630" y="4830"/>
                    <a:pt x="1437" y="4725"/>
                  </a:cubicBezTo>
                  <a:cubicBezTo>
                    <a:pt x="1427" y="4718"/>
                    <a:pt x="1420" y="4708"/>
                    <a:pt x="1420" y="4701"/>
                  </a:cubicBezTo>
                  <a:cubicBezTo>
                    <a:pt x="1417" y="4694"/>
                    <a:pt x="1417" y="4684"/>
                    <a:pt x="1424" y="4671"/>
                  </a:cubicBezTo>
                  <a:lnTo>
                    <a:pt x="1559" y="4448"/>
                  </a:lnTo>
                  <a:cubicBezTo>
                    <a:pt x="1569" y="4431"/>
                    <a:pt x="1572" y="4410"/>
                    <a:pt x="1566" y="4394"/>
                  </a:cubicBezTo>
                  <a:cubicBezTo>
                    <a:pt x="1562" y="4373"/>
                    <a:pt x="1549" y="4356"/>
                    <a:pt x="1532" y="4346"/>
                  </a:cubicBezTo>
                  <a:cubicBezTo>
                    <a:pt x="1376" y="4252"/>
                    <a:pt x="1234" y="4137"/>
                    <a:pt x="1106" y="4001"/>
                  </a:cubicBezTo>
                  <a:cubicBezTo>
                    <a:pt x="1092" y="3988"/>
                    <a:pt x="1072" y="3978"/>
                    <a:pt x="1052" y="3978"/>
                  </a:cubicBezTo>
                  <a:cubicBezTo>
                    <a:pt x="1032" y="3978"/>
                    <a:pt x="1015" y="3985"/>
                    <a:pt x="1001" y="3998"/>
                  </a:cubicBezTo>
                  <a:lnTo>
                    <a:pt x="808" y="4181"/>
                  </a:lnTo>
                  <a:cubicBezTo>
                    <a:pt x="802" y="4191"/>
                    <a:pt x="791" y="4191"/>
                    <a:pt x="785" y="4191"/>
                  </a:cubicBezTo>
                  <a:cubicBezTo>
                    <a:pt x="775" y="4191"/>
                    <a:pt x="764" y="4187"/>
                    <a:pt x="758" y="4177"/>
                  </a:cubicBezTo>
                  <a:lnTo>
                    <a:pt x="724" y="4143"/>
                  </a:lnTo>
                  <a:cubicBezTo>
                    <a:pt x="704" y="4116"/>
                    <a:pt x="683" y="4089"/>
                    <a:pt x="660" y="4059"/>
                  </a:cubicBezTo>
                  <a:lnTo>
                    <a:pt x="626" y="4012"/>
                  </a:lnTo>
                  <a:cubicBezTo>
                    <a:pt x="582" y="3961"/>
                    <a:pt x="548" y="3903"/>
                    <a:pt x="514" y="3846"/>
                  </a:cubicBezTo>
                  <a:lnTo>
                    <a:pt x="484" y="3795"/>
                  </a:lnTo>
                  <a:cubicBezTo>
                    <a:pt x="470" y="3775"/>
                    <a:pt x="460" y="3755"/>
                    <a:pt x="447" y="3734"/>
                  </a:cubicBezTo>
                  <a:cubicBezTo>
                    <a:pt x="447" y="3731"/>
                    <a:pt x="447" y="3731"/>
                    <a:pt x="447" y="3731"/>
                  </a:cubicBezTo>
                  <a:cubicBezTo>
                    <a:pt x="440" y="3711"/>
                    <a:pt x="447" y="3690"/>
                    <a:pt x="467" y="3684"/>
                  </a:cubicBezTo>
                  <a:lnTo>
                    <a:pt x="704" y="3569"/>
                  </a:lnTo>
                  <a:cubicBezTo>
                    <a:pt x="741" y="3552"/>
                    <a:pt x="754" y="3508"/>
                    <a:pt x="737" y="3471"/>
                  </a:cubicBezTo>
                  <a:cubicBezTo>
                    <a:pt x="646" y="3275"/>
                    <a:pt x="585" y="3068"/>
                    <a:pt x="555" y="2855"/>
                  </a:cubicBezTo>
                  <a:cubicBezTo>
                    <a:pt x="551" y="2835"/>
                    <a:pt x="541" y="2818"/>
                    <a:pt x="528" y="2805"/>
                  </a:cubicBezTo>
                  <a:cubicBezTo>
                    <a:pt x="514" y="2796"/>
                    <a:pt x="498" y="2790"/>
                    <a:pt x="481" y="2790"/>
                  </a:cubicBezTo>
                  <a:cubicBezTo>
                    <a:pt x="477" y="2790"/>
                    <a:pt x="474" y="2790"/>
                    <a:pt x="470" y="2791"/>
                  </a:cubicBezTo>
                  <a:lnTo>
                    <a:pt x="213" y="2825"/>
                  </a:lnTo>
                  <a:cubicBezTo>
                    <a:pt x="211" y="2826"/>
                    <a:pt x="208" y="2826"/>
                    <a:pt x="206" y="2826"/>
                  </a:cubicBezTo>
                  <a:cubicBezTo>
                    <a:pt x="196" y="2826"/>
                    <a:pt x="188" y="2821"/>
                    <a:pt x="183" y="2818"/>
                  </a:cubicBezTo>
                  <a:cubicBezTo>
                    <a:pt x="176" y="2811"/>
                    <a:pt x="169" y="2801"/>
                    <a:pt x="169" y="2791"/>
                  </a:cubicBezTo>
                  <a:cubicBezTo>
                    <a:pt x="152" y="2568"/>
                    <a:pt x="163" y="2348"/>
                    <a:pt x="200" y="2135"/>
                  </a:cubicBezTo>
                  <a:cubicBezTo>
                    <a:pt x="203" y="2122"/>
                    <a:pt x="210" y="2112"/>
                    <a:pt x="217" y="2108"/>
                  </a:cubicBezTo>
                  <a:cubicBezTo>
                    <a:pt x="222" y="2103"/>
                    <a:pt x="228" y="2100"/>
                    <a:pt x="237" y="2100"/>
                  </a:cubicBezTo>
                  <a:cubicBezTo>
                    <a:pt x="240" y="2100"/>
                    <a:pt x="244" y="2100"/>
                    <a:pt x="247" y="2101"/>
                  </a:cubicBezTo>
                  <a:lnTo>
                    <a:pt x="501" y="2162"/>
                  </a:lnTo>
                  <a:cubicBezTo>
                    <a:pt x="505" y="2163"/>
                    <a:pt x="510" y="2163"/>
                    <a:pt x="515" y="2163"/>
                  </a:cubicBezTo>
                  <a:cubicBezTo>
                    <a:pt x="550" y="2163"/>
                    <a:pt x="583" y="2141"/>
                    <a:pt x="592" y="2105"/>
                  </a:cubicBezTo>
                  <a:cubicBezTo>
                    <a:pt x="633" y="1922"/>
                    <a:pt x="700" y="1750"/>
                    <a:pt x="785" y="1591"/>
                  </a:cubicBezTo>
                  <a:cubicBezTo>
                    <a:pt x="795" y="1574"/>
                    <a:pt x="798" y="1554"/>
                    <a:pt x="791" y="1533"/>
                  </a:cubicBezTo>
                  <a:cubicBezTo>
                    <a:pt x="785" y="1517"/>
                    <a:pt x="775" y="1500"/>
                    <a:pt x="754" y="1489"/>
                  </a:cubicBezTo>
                  <a:lnTo>
                    <a:pt x="528" y="1368"/>
                  </a:lnTo>
                  <a:cubicBezTo>
                    <a:pt x="514" y="1361"/>
                    <a:pt x="507" y="1347"/>
                    <a:pt x="507" y="1344"/>
                  </a:cubicBezTo>
                  <a:cubicBezTo>
                    <a:pt x="504" y="1337"/>
                    <a:pt x="504" y="1327"/>
                    <a:pt x="511" y="1314"/>
                  </a:cubicBezTo>
                  <a:lnTo>
                    <a:pt x="538" y="1273"/>
                  </a:lnTo>
                  <a:cubicBezTo>
                    <a:pt x="548" y="1253"/>
                    <a:pt x="562" y="1229"/>
                    <a:pt x="575" y="1209"/>
                  </a:cubicBezTo>
                  <a:cubicBezTo>
                    <a:pt x="578" y="1209"/>
                    <a:pt x="578" y="1205"/>
                    <a:pt x="578" y="1205"/>
                  </a:cubicBezTo>
                  <a:lnTo>
                    <a:pt x="626" y="1141"/>
                  </a:lnTo>
                  <a:cubicBezTo>
                    <a:pt x="636" y="1128"/>
                    <a:pt x="649" y="1111"/>
                    <a:pt x="660" y="1094"/>
                  </a:cubicBezTo>
                  <a:cubicBezTo>
                    <a:pt x="693" y="1050"/>
                    <a:pt x="727" y="1006"/>
                    <a:pt x="764" y="969"/>
                  </a:cubicBezTo>
                  <a:cubicBezTo>
                    <a:pt x="781" y="949"/>
                    <a:pt x="802" y="928"/>
                    <a:pt x="819" y="908"/>
                  </a:cubicBezTo>
                  <a:lnTo>
                    <a:pt x="839" y="888"/>
                  </a:lnTo>
                  <a:cubicBezTo>
                    <a:pt x="849" y="878"/>
                    <a:pt x="859" y="874"/>
                    <a:pt x="866" y="874"/>
                  </a:cubicBezTo>
                  <a:cubicBezTo>
                    <a:pt x="873" y="878"/>
                    <a:pt x="883" y="874"/>
                    <a:pt x="893" y="884"/>
                  </a:cubicBezTo>
                  <a:lnTo>
                    <a:pt x="1075" y="1077"/>
                  </a:lnTo>
                  <a:cubicBezTo>
                    <a:pt x="1089" y="1091"/>
                    <a:pt x="1109" y="1099"/>
                    <a:pt x="1128" y="1099"/>
                  </a:cubicBezTo>
                  <a:cubicBezTo>
                    <a:pt x="1147" y="1099"/>
                    <a:pt x="1165" y="1092"/>
                    <a:pt x="1180" y="1077"/>
                  </a:cubicBezTo>
                  <a:cubicBezTo>
                    <a:pt x="1339" y="928"/>
                    <a:pt x="1515" y="807"/>
                    <a:pt x="1708" y="712"/>
                  </a:cubicBezTo>
                  <a:cubicBezTo>
                    <a:pt x="1725" y="705"/>
                    <a:pt x="1738" y="688"/>
                    <a:pt x="1745" y="671"/>
                  </a:cubicBezTo>
                  <a:cubicBezTo>
                    <a:pt x="1752" y="651"/>
                    <a:pt x="1752" y="631"/>
                    <a:pt x="1741" y="614"/>
                  </a:cubicBezTo>
                  <a:lnTo>
                    <a:pt x="1630" y="377"/>
                  </a:lnTo>
                  <a:cubicBezTo>
                    <a:pt x="1623" y="367"/>
                    <a:pt x="1627" y="354"/>
                    <a:pt x="1627" y="347"/>
                  </a:cubicBezTo>
                  <a:cubicBezTo>
                    <a:pt x="1630" y="343"/>
                    <a:pt x="1637" y="333"/>
                    <a:pt x="1650" y="326"/>
                  </a:cubicBezTo>
                  <a:cubicBezTo>
                    <a:pt x="1853" y="239"/>
                    <a:pt x="2066" y="181"/>
                    <a:pt x="2286" y="151"/>
                  </a:cubicBezTo>
                  <a:close/>
                  <a:moveTo>
                    <a:pt x="2292" y="0"/>
                  </a:moveTo>
                  <a:cubicBezTo>
                    <a:pt x="2283" y="0"/>
                    <a:pt x="2275" y="1"/>
                    <a:pt x="2265" y="2"/>
                  </a:cubicBezTo>
                  <a:cubicBezTo>
                    <a:pt x="2032" y="32"/>
                    <a:pt x="1806" y="97"/>
                    <a:pt x="1593" y="188"/>
                  </a:cubicBezTo>
                  <a:cubicBezTo>
                    <a:pt x="1545" y="208"/>
                    <a:pt x="1508" y="245"/>
                    <a:pt x="1488" y="296"/>
                  </a:cubicBezTo>
                  <a:cubicBezTo>
                    <a:pt x="1471" y="343"/>
                    <a:pt x="1471" y="394"/>
                    <a:pt x="1495" y="441"/>
                  </a:cubicBezTo>
                  <a:lnTo>
                    <a:pt x="1576" y="610"/>
                  </a:lnTo>
                  <a:cubicBezTo>
                    <a:pt x="1417" y="692"/>
                    <a:pt x="1268" y="796"/>
                    <a:pt x="1133" y="918"/>
                  </a:cubicBezTo>
                  <a:lnTo>
                    <a:pt x="1004" y="779"/>
                  </a:lnTo>
                  <a:cubicBezTo>
                    <a:pt x="967" y="742"/>
                    <a:pt x="920" y="722"/>
                    <a:pt x="866" y="722"/>
                  </a:cubicBezTo>
                  <a:cubicBezTo>
                    <a:pt x="815" y="722"/>
                    <a:pt x="764" y="746"/>
                    <a:pt x="727" y="783"/>
                  </a:cubicBezTo>
                  <a:lnTo>
                    <a:pt x="707" y="807"/>
                  </a:lnTo>
                  <a:cubicBezTo>
                    <a:pt x="690" y="827"/>
                    <a:pt x="673" y="844"/>
                    <a:pt x="656" y="864"/>
                  </a:cubicBezTo>
                  <a:cubicBezTo>
                    <a:pt x="612" y="908"/>
                    <a:pt x="578" y="955"/>
                    <a:pt x="541" y="1003"/>
                  </a:cubicBezTo>
                  <a:cubicBezTo>
                    <a:pt x="531" y="1020"/>
                    <a:pt x="521" y="1033"/>
                    <a:pt x="507" y="1050"/>
                  </a:cubicBezTo>
                  <a:lnTo>
                    <a:pt x="464" y="1111"/>
                  </a:lnTo>
                  <a:cubicBezTo>
                    <a:pt x="460" y="1114"/>
                    <a:pt x="457" y="1118"/>
                    <a:pt x="453" y="1124"/>
                  </a:cubicBezTo>
                  <a:cubicBezTo>
                    <a:pt x="436" y="1148"/>
                    <a:pt x="423" y="1168"/>
                    <a:pt x="409" y="1192"/>
                  </a:cubicBezTo>
                  <a:lnTo>
                    <a:pt x="386" y="1233"/>
                  </a:lnTo>
                  <a:cubicBezTo>
                    <a:pt x="359" y="1276"/>
                    <a:pt x="352" y="1331"/>
                    <a:pt x="365" y="1378"/>
                  </a:cubicBezTo>
                  <a:cubicBezTo>
                    <a:pt x="376" y="1429"/>
                    <a:pt x="409" y="1469"/>
                    <a:pt x="457" y="1496"/>
                  </a:cubicBezTo>
                  <a:lnTo>
                    <a:pt x="619" y="1584"/>
                  </a:lnTo>
                  <a:cubicBezTo>
                    <a:pt x="555" y="1716"/>
                    <a:pt x="504" y="1855"/>
                    <a:pt x="464" y="1997"/>
                  </a:cubicBezTo>
                  <a:lnTo>
                    <a:pt x="281" y="1953"/>
                  </a:lnTo>
                  <a:cubicBezTo>
                    <a:pt x="267" y="1950"/>
                    <a:pt x="252" y="1948"/>
                    <a:pt x="238" y="1948"/>
                  </a:cubicBezTo>
                  <a:cubicBezTo>
                    <a:pt x="202" y="1948"/>
                    <a:pt x="168" y="1958"/>
                    <a:pt x="139" y="1980"/>
                  </a:cubicBezTo>
                  <a:cubicBezTo>
                    <a:pt x="95" y="2007"/>
                    <a:pt x="65" y="2054"/>
                    <a:pt x="54" y="2105"/>
                  </a:cubicBezTo>
                  <a:cubicBezTo>
                    <a:pt x="14" y="2331"/>
                    <a:pt x="0" y="2568"/>
                    <a:pt x="21" y="2801"/>
                  </a:cubicBezTo>
                  <a:cubicBezTo>
                    <a:pt x="27" y="2855"/>
                    <a:pt x="51" y="2899"/>
                    <a:pt x="92" y="2933"/>
                  </a:cubicBezTo>
                  <a:cubicBezTo>
                    <a:pt x="126" y="2959"/>
                    <a:pt x="168" y="2975"/>
                    <a:pt x="211" y="2975"/>
                  </a:cubicBezTo>
                  <a:cubicBezTo>
                    <a:pt x="219" y="2975"/>
                    <a:pt x="226" y="2975"/>
                    <a:pt x="234" y="2974"/>
                  </a:cubicBezTo>
                  <a:lnTo>
                    <a:pt x="420" y="2947"/>
                  </a:lnTo>
                  <a:cubicBezTo>
                    <a:pt x="450" y="3126"/>
                    <a:pt x="501" y="3298"/>
                    <a:pt x="572" y="3464"/>
                  </a:cubicBezTo>
                  <a:lnTo>
                    <a:pt x="403" y="3545"/>
                  </a:lnTo>
                  <a:cubicBezTo>
                    <a:pt x="308" y="3592"/>
                    <a:pt x="271" y="3704"/>
                    <a:pt x="315" y="3799"/>
                  </a:cubicBezTo>
                  <a:cubicBezTo>
                    <a:pt x="315" y="3802"/>
                    <a:pt x="318" y="3802"/>
                    <a:pt x="318" y="3805"/>
                  </a:cubicBezTo>
                  <a:cubicBezTo>
                    <a:pt x="332" y="3829"/>
                    <a:pt x="345" y="3853"/>
                    <a:pt x="359" y="3873"/>
                  </a:cubicBezTo>
                  <a:lnTo>
                    <a:pt x="386" y="3920"/>
                  </a:lnTo>
                  <a:cubicBezTo>
                    <a:pt x="423" y="3981"/>
                    <a:pt x="460" y="4045"/>
                    <a:pt x="507" y="4103"/>
                  </a:cubicBezTo>
                  <a:lnTo>
                    <a:pt x="541" y="4147"/>
                  </a:lnTo>
                  <a:cubicBezTo>
                    <a:pt x="565" y="4177"/>
                    <a:pt x="585" y="4208"/>
                    <a:pt x="612" y="4241"/>
                  </a:cubicBezTo>
                  <a:lnTo>
                    <a:pt x="646" y="4279"/>
                  </a:lnTo>
                  <a:cubicBezTo>
                    <a:pt x="683" y="4316"/>
                    <a:pt x="731" y="4339"/>
                    <a:pt x="781" y="4339"/>
                  </a:cubicBezTo>
                  <a:cubicBezTo>
                    <a:pt x="832" y="4339"/>
                    <a:pt x="879" y="4323"/>
                    <a:pt x="917" y="4289"/>
                  </a:cubicBezTo>
                  <a:lnTo>
                    <a:pt x="1052" y="4157"/>
                  </a:lnTo>
                  <a:cubicBezTo>
                    <a:pt x="1157" y="4262"/>
                    <a:pt x="1272" y="4353"/>
                    <a:pt x="1393" y="4434"/>
                  </a:cubicBezTo>
                  <a:lnTo>
                    <a:pt x="1295" y="4593"/>
                  </a:lnTo>
                  <a:cubicBezTo>
                    <a:pt x="1272" y="4637"/>
                    <a:pt x="1261" y="4691"/>
                    <a:pt x="1275" y="4742"/>
                  </a:cubicBezTo>
                  <a:cubicBezTo>
                    <a:pt x="1288" y="4793"/>
                    <a:pt x="1322" y="4833"/>
                    <a:pt x="1370" y="4857"/>
                  </a:cubicBezTo>
                  <a:cubicBezTo>
                    <a:pt x="1572" y="4968"/>
                    <a:pt x="1792" y="5053"/>
                    <a:pt x="2022" y="5107"/>
                  </a:cubicBezTo>
                  <a:cubicBezTo>
                    <a:pt x="2035" y="5109"/>
                    <a:pt x="2048" y="5111"/>
                    <a:pt x="2061" y="5111"/>
                  </a:cubicBezTo>
                  <a:cubicBezTo>
                    <a:pt x="2099" y="5111"/>
                    <a:pt x="2138" y="5099"/>
                    <a:pt x="2171" y="5077"/>
                  </a:cubicBezTo>
                  <a:cubicBezTo>
                    <a:pt x="2211" y="5049"/>
                    <a:pt x="2242" y="5006"/>
                    <a:pt x="2252" y="4955"/>
                  </a:cubicBezTo>
                  <a:lnTo>
                    <a:pt x="2282" y="4772"/>
                  </a:lnTo>
                  <a:cubicBezTo>
                    <a:pt x="2387" y="4788"/>
                    <a:pt x="2493" y="4796"/>
                    <a:pt x="2602" y="4796"/>
                  </a:cubicBezTo>
                  <a:cubicBezTo>
                    <a:pt x="2675" y="4796"/>
                    <a:pt x="2748" y="4793"/>
                    <a:pt x="2823" y="4786"/>
                  </a:cubicBezTo>
                  <a:lnTo>
                    <a:pt x="2847" y="4968"/>
                  </a:lnTo>
                  <a:cubicBezTo>
                    <a:pt x="2861" y="5063"/>
                    <a:pt x="2938" y="5134"/>
                    <a:pt x="3033" y="5134"/>
                  </a:cubicBezTo>
                  <a:cubicBezTo>
                    <a:pt x="3040" y="5134"/>
                    <a:pt x="3046" y="5134"/>
                    <a:pt x="3060" y="5131"/>
                  </a:cubicBezTo>
                  <a:cubicBezTo>
                    <a:pt x="3107" y="5124"/>
                    <a:pt x="3148" y="5117"/>
                    <a:pt x="3185" y="5107"/>
                  </a:cubicBezTo>
                  <a:cubicBezTo>
                    <a:pt x="3209" y="5100"/>
                    <a:pt x="3232" y="5093"/>
                    <a:pt x="3256" y="5087"/>
                  </a:cubicBezTo>
                  <a:cubicBezTo>
                    <a:pt x="3307" y="5077"/>
                    <a:pt x="3358" y="5063"/>
                    <a:pt x="3412" y="5043"/>
                  </a:cubicBezTo>
                  <a:lnTo>
                    <a:pt x="3466" y="5026"/>
                  </a:lnTo>
                  <a:cubicBezTo>
                    <a:pt x="3516" y="5006"/>
                    <a:pt x="3567" y="4989"/>
                    <a:pt x="3618" y="4968"/>
                  </a:cubicBezTo>
                  <a:cubicBezTo>
                    <a:pt x="3662" y="4948"/>
                    <a:pt x="3699" y="4911"/>
                    <a:pt x="3719" y="4864"/>
                  </a:cubicBezTo>
                  <a:cubicBezTo>
                    <a:pt x="3736" y="4816"/>
                    <a:pt x="3736" y="4762"/>
                    <a:pt x="3712" y="4715"/>
                  </a:cubicBezTo>
                  <a:lnTo>
                    <a:pt x="3631" y="4546"/>
                  </a:lnTo>
                  <a:cubicBezTo>
                    <a:pt x="3763" y="4478"/>
                    <a:pt x="3888" y="4397"/>
                    <a:pt x="4000" y="4306"/>
                  </a:cubicBezTo>
                  <a:lnTo>
                    <a:pt x="4122" y="4444"/>
                  </a:lnTo>
                  <a:cubicBezTo>
                    <a:pt x="4155" y="4485"/>
                    <a:pt x="4203" y="4505"/>
                    <a:pt x="4253" y="4509"/>
                  </a:cubicBezTo>
                  <a:cubicBezTo>
                    <a:pt x="4258" y="4509"/>
                    <a:pt x="4262" y="4509"/>
                    <a:pt x="4267" y="4509"/>
                  </a:cubicBezTo>
                  <a:cubicBezTo>
                    <a:pt x="4315" y="4509"/>
                    <a:pt x="4358" y="4492"/>
                    <a:pt x="4395" y="4458"/>
                  </a:cubicBezTo>
                  <a:cubicBezTo>
                    <a:pt x="4564" y="4296"/>
                    <a:pt x="4710" y="4113"/>
                    <a:pt x="4832" y="3914"/>
                  </a:cubicBezTo>
                  <a:cubicBezTo>
                    <a:pt x="4859" y="3870"/>
                    <a:pt x="4865" y="3815"/>
                    <a:pt x="4852" y="3765"/>
                  </a:cubicBezTo>
                  <a:cubicBezTo>
                    <a:pt x="4838" y="3714"/>
                    <a:pt x="4808" y="3673"/>
                    <a:pt x="4761" y="3650"/>
                  </a:cubicBezTo>
                  <a:lnTo>
                    <a:pt x="4598" y="3562"/>
                  </a:lnTo>
                  <a:cubicBezTo>
                    <a:pt x="4679" y="3400"/>
                    <a:pt x="4737" y="3227"/>
                    <a:pt x="4777" y="3051"/>
                  </a:cubicBezTo>
                  <a:lnTo>
                    <a:pt x="4960" y="3085"/>
                  </a:lnTo>
                  <a:cubicBezTo>
                    <a:pt x="4970" y="3087"/>
                    <a:pt x="4980" y="3087"/>
                    <a:pt x="4989" y="3087"/>
                  </a:cubicBezTo>
                  <a:cubicBezTo>
                    <a:pt x="5029" y="3087"/>
                    <a:pt x="5067" y="3076"/>
                    <a:pt x="5102" y="3051"/>
                  </a:cubicBezTo>
                  <a:cubicBezTo>
                    <a:pt x="5143" y="3024"/>
                    <a:pt x="5170" y="2977"/>
                    <a:pt x="5180" y="2926"/>
                  </a:cubicBezTo>
                  <a:lnTo>
                    <a:pt x="5183" y="2903"/>
                  </a:lnTo>
                  <a:cubicBezTo>
                    <a:pt x="5187" y="2872"/>
                    <a:pt x="5190" y="2842"/>
                    <a:pt x="5193" y="2808"/>
                  </a:cubicBezTo>
                  <a:lnTo>
                    <a:pt x="5203" y="2578"/>
                  </a:lnTo>
                  <a:lnTo>
                    <a:pt x="5203" y="2571"/>
                  </a:lnTo>
                  <a:lnTo>
                    <a:pt x="5190" y="2318"/>
                  </a:lnTo>
                  <a:cubicBezTo>
                    <a:pt x="5190" y="2301"/>
                    <a:pt x="5187" y="2287"/>
                    <a:pt x="5187" y="2270"/>
                  </a:cubicBezTo>
                  <a:cubicBezTo>
                    <a:pt x="5183" y="2257"/>
                    <a:pt x="5183" y="2247"/>
                    <a:pt x="5180" y="2237"/>
                  </a:cubicBezTo>
                  <a:cubicBezTo>
                    <a:pt x="5176" y="2216"/>
                    <a:pt x="5166" y="2196"/>
                    <a:pt x="5153" y="2186"/>
                  </a:cubicBezTo>
                  <a:cubicBezTo>
                    <a:pt x="5139" y="2175"/>
                    <a:pt x="5122" y="2168"/>
                    <a:pt x="5106" y="2168"/>
                  </a:cubicBezTo>
                  <a:cubicBezTo>
                    <a:pt x="5102" y="2168"/>
                    <a:pt x="5099" y="2168"/>
                    <a:pt x="5095" y="2169"/>
                  </a:cubicBezTo>
                  <a:lnTo>
                    <a:pt x="4798" y="2210"/>
                  </a:lnTo>
                  <a:cubicBezTo>
                    <a:pt x="4774" y="2064"/>
                    <a:pt x="4733" y="1919"/>
                    <a:pt x="4683" y="1784"/>
                  </a:cubicBezTo>
                  <a:lnTo>
                    <a:pt x="4855" y="1713"/>
                  </a:lnTo>
                  <a:cubicBezTo>
                    <a:pt x="4903" y="1692"/>
                    <a:pt x="4940" y="1655"/>
                    <a:pt x="4957" y="1608"/>
                  </a:cubicBezTo>
                  <a:cubicBezTo>
                    <a:pt x="4977" y="1557"/>
                    <a:pt x="4974" y="1503"/>
                    <a:pt x="4950" y="1456"/>
                  </a:cubicBezTo>
                  <a:cubicBezTo>
                    <a:pt x="4848" y="1246"/>
                    <a:pt x="4720" y="1050"/>
                    <a:pt x="4564" y="874"/>
                  </a:cubicBezTo>
                  <a:cubicBezTo>
                    <a:pt x="4531" y="834"/>
                    <a:pt x="4483" y="810"/>
                    <a:pt x="4429" y="807"/>
                  </a:cubicBezTo>
                  <a:cubicBezTo>
                    <a:pt x="4379" y="807"/>
                    <a:pt x="4331" y="823"/>
                    <a:pt x="4294" y="861"/>
                  </a:cubicBezTo>
                  <a:lnTo>
                    <a:pt x="4159" y="986"/>
                  </a:lnTo>
                  <a:cubicBezTo>
                    <a:pt x="4030" y="861"/>
                    <a:pt x="3888" y="752"/>
                    <a:pt x="3729" y="661"/>
                  </a:cubicBezTo>
                  <a:lnTo>
                    <a:pt x="3817" y="496"/>
                  </a:lnTo>
                  <a:cubicBezTo>
                    <a:pt x="3841" y="452"/>
                    <a:pt x="3848" y="397"/>
                    <a:pt x="3831" y="350"/>
                  </a:cubicBezTo>
                  <a:cubicBezTo>
                    <a:pt x="3817" y="299"/>
                    <a:pt x="3780" y="262"/>
                    <a:pt x="3736" y="239"/>
                  </a:cubicBezTo>
                  <a:lnTo>
                    <a:pt x="3638" y="191"/>
                  </a:lnTo>
                  <a:cubicBezTo>
                    <a:pt x="3635" y="191"/>
                    <a:pt x="3631" y="188"/>
                    <a:pt x="3625" y="188"/>
                  </a:cubicBezTo>
                  <a:cubicBezTo>
                    <a:pt x="3577" y="168"/>
                    <a:pt x="3530" y="147"/>
                    <a:pt x="3479" y="130"/>
                  </a:cubicBezTo>
                  <a:lnTo>
                    <a:pt x="3412" y="107"/>
                  </a:lnTo>
                  <a:cubicBezTo>
                    <a:pt x="3374" y="90"/>
                    <a:pt x="3334" y="83"/>
                    <a:pt x="3293" y="73"/>
                  </a:cubicBezTo>
                  <a:cubicBezTo>
                    <a:pt x="3280" y="70"/>
                    <a:pt x="3263" y="63"/>
                    <a:pt x="3243" y="59"/>
                  </a:cubicBezTo>
                  <a:lnTo>
                    <a:pt x="3199" y="49"/>
                  </a:lnTo>
                  <a:cubicBezTo>
                    <a:pt x="3182" y="45"/>
                    <a:pt x="3166" y="43"/>
                    <a:pt x="3149" y="43"/>
                  </a:cubicBezTo>
                  <a:cubicBezTo>
                    <a:pt x="3116" y="43"/>
                    <a:pt x="3083" y="52"/>
                    <a:pt x="3053" y="73"/>
                  </a:cubicBezTo>
                  <a:cubicBezTo>
                    <a:pt x="3009" y="100"/>
                    <a:pt x="2979" y="147"/>
                    <a:pt x="2969" y="198"/>
                  </a:cubicBezTo>
                  <a:lnTo>
                    <a:pt x="2935" y="381"/>
                  </a:lnTo>
                  <a:cubicBezTo>
                    <a:pt x="2825" y="363"/>
                    <a:pt x="2711" y="354"/>
                    <a:pt x="2600" y="354"/>
                  </a:cubicBezTo>
                  <a:cubicBezTo>
                    <a:pt x="2565" y="354"/>
                    <a:pt x="2530" y="355"/>
                    <a:pt x="2495" y="357"/>
                  </a:cubicBezTo>
                  <a:lnTo>
                    <a:pt x="2478" y="174"/>
                  </a:lnTo>
                  <a:cubicBezTo>
                    <a:pt x="2475" y="120"/>
                    <a:pt x="2451" y="76"/>
                    <a:pt x="2411" y="42"/>
                  </a:cubicBezTo>
                  <a:cubicBezTo>
                    <a:pt x="2377" y="14"/>
                    <a:pt x="2336" y="0"/>
                    <a:pt x="22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8"/>
            <p:cNvSpPr/>
            <p:nvPr/>
          </p:nvSpPr>
          <p:spPr>
            <a:xfrm>
              <a:off x="4483569" y="1384418"/>
              <a:ext cx="225438" cy="319076"/>
            </a:xfrm>
            <a:custGeom>
              <a:avLst/>
              <a:gdLst/>
              <a:ahLst/>
              <a:cxnLst/>
              <a:rect l="l" t="t" r="r" b="b"/>
              <a:pathLst>
                <a:path w="1979" h="2801" extrusionOk="0">
                  <a:moveTo>
                    <a:pt x="1610" y="0"/>
                  </a:moveTo>
                  <a:cubicBezTo>
                    <a:pt x="1238" y="0"/>
                    <a:pt x="869" y="126"/>
                    <a:pt x="579" y="360"/>
                  </a:cubicBezTo>
                  <a:cubicBezTo>
                    <a:pt x="214" y="661"/>
                    <a:pt x="1" y="1117"/>
                    <a:pt x="11" y="1584"/>
                  </a:cubicBezTo>
                  <a:cubicBezTo>
                    <a:pt x="18" y="2050"/>
                    <a:pt x="251" y="2500"/>
                    <a:pt x="629" y="2784"/>
                  </a:cubicBezTo>
                  <a:cubicBezTo>
                    <a:pt x="643" y="2794"/>
                    <a:pt x="657" y="2801"/>
                    <a:pt x="673" y="2801"/>
                  </a:cubicBezTo>
                  <a:cubicBezTo>
                    <a:pt x="697" y="2801"/>
                    <a:pt x="717" y="2790"/>
                    <a:pt x="734" y="2770"/>
                  </a:cubicBezTo>
                  <a:cubicBezTo>
                    <a:pt x="758" y="2736"/>
                    <a:pt x="751" y="2689"/>
                    <a:pt x="717" y="2665"/>
                  </a:cubicBezTo>
                  <a:cubicBezTo>
                    <a:pt x="383" y="2408"/>
                    <a:pt x="166" y="1996"/>
                    <a:pt x="160" y="1580"/>
                  </a:cubicBezTo>
                  <a:cubicBezTo>
                    <a:pt x="149" y="1164"/>
                    <a:pt x="349" y="742"/>
                    <a:pt x="673" y="478"/>
                  </a:cubicBezTo>
                  <a:cubicBezTo>
                    <a:pt x="932" y="267"/>
                    <a:pt x="1274" y="151"/>
                    <a:pt x="1611" y="151"/>
                  </a:cubicBezTo>
                  <a:cubicBezTo>
                    <a:pt x="1702" y="151"/>
                    <a:pt x="1792" y="160"/>
                    <a:pt x="1880" y="177"/>
                  </a:cubicBezTo>
                  <a:cubicBezTo>
                    <a:pt x="1885" y="178"/>
                    <a:pt x="1889" y="178"/>
                    <a:pt x="1893" y="178"/>
                  </a:cubicBezTo>
                  <a:cubicBezTo>
                    <a:pt x="1929" y="178"/>
                    <a:pt x="1962" y="153"/>
                    <a:pt x="1968" y="116"/>
                  </a:cubicBezTo>
                  <a:cubicBezTo>
                    <a:pt x="1978" y="76"/>
                    <a:pt x="1951" y="38"/>
                    <a:pt x="1911" y="28"/>
                  </a:cubicBezTo>
                  <a:cubicBezTo>
                    <a:pt x="1811" y="10"/>
                    <a:pt x="1710" y="0"/>
                    <a:pt x="16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8"/>
            <p:cNvSpPr/>
            <p:nvPr/>
          </p:nvSpPr>
          <p:spPr>
            <a:xfrm>
              <a:off x="4314176" y="1292033"/>
              <a:ext cx="117105" cy="154583"/>
            </a:xfrm>
            <a:custGeom>
              <a:avLst/>
              <a:gdLst/>
              <a:ahLst/>
              <a:cxnLst/>
              <a:rect l="l" t="t" r="r" b="b"/>
              <a:pathLst>
                <a:path w="1028" h="1357" extrusionOk="0">
                  <a:moveTo>
                    <a:pt x="941" y="1"/>
                  </a:moveTo>
                  <a:cubicBezTo>
                    <a:pt x="928" y="1"/>
                    <a:pt x="914" y="4"/>
                    <a:pt x="903" y="11"/>
                  </a:cubicBezTo>
                  <a:cubicBezTo>
                    <a:pt x="456" y="295"/>
                    <a:pt x="132" y="751"/>
                    <a:pt x="10" y="1265"/>
                  </a:cubicBezTo>
                  <a:cubicBezTo>
                    <a:pt x="0" y="1306"/>
                    <a:pt x="27" y="1346"/>
                    <a:pt x="68" y="1357"/>
                  </a:cubicBezTo>
                  <a:lnTo>
                    <a:pt x="85" y="1357"/>
                  </a:lnTo>
                  <a:cubicBezTo>
                    <a:pt x="118" y="1357"/>
                    <a:pt x="149" y="1333"/>
                    <a:pt x="156" y="1299"/>
                  </a:cubicBezTo>
                  <a:cubicBezTo>
                    <a:pt x="271" y="822"/>
                    <a:pt x="571" y="400"/>
                    <a:pt x="984" y="140"/>
                  </a:cubicBezTo>
                  <a:cubicBezTo>
                    <a:pt x="1018" y="116"/>
                    <a:pt x="1028" y="69"/>
                    <a:pt x="1008" y="35"/>
                  </a:cubicBezTo>
                  <a:cubicBezTo>
                    <a:pt x="992" y="13"/>
                    <a:pt x="967" y="1"/>
                    <a:pt x="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8"/>
            <p:cNvSpPr/>
            <p:nvPr/>
          </p:nvSpPr>
          <p:spPr>
            <a:xfrm>
              <a:off x="4908817" y="1470652"/>
              <a:ext cx="42832" cy="182378"/>
            </a:xfrm>
            <a:custGeom>
              <a:avLst/>
              <a:gdLst/>
              <a:ahLst/>
              <a:cxnLst/>
              <a:rect l="l" t="t" r="r" b="b"/>
              <a:pathLst>
                <a:path w="376" h="1601" extrusionOk="0">
                  <a:moveTo>
                    <a:pt x="209" y="1"/>
                  </a:moveTo>
                  <a:cubicBezTo>
                    <a:pt x="205" y="1"/>
                    <a:pt x="200" y="1"/>
                    <a:pt x="196" y="2"/>
                  </a:cubicBezTo>
                  <a:cubicBezTo>
                    <a:pt x="156" y="8"/>
                    <a:pt x="129" y="49"/>
                    <a:pt x="135" y="89"/>
                  </a:cubicBezTo>
                  <a:cubicBezTo>
                    <a:pt x="223" y="563"/>
                    <a:pt x="183" y="1050"/>
                    <a:pt x="17" y="1499"/>
                  </a:cubicBezTo>
                  <a:cubicBezTo>
                    <a:pt x="0" y="1536"/>
                    <a:pt x="20" y="1580"/>
                    <a:pt x="61" y="1594"/>
                  </a:cubicBezTo>
                  <a:cubicBezTo>
                    <a:pt x="68" y="1597"/>
                    <a:pt x="78" y="1601"/>
                    <a:pt x="85" y="1601"/>
                  </a:cubicBezTo>
                  <a:cubicBezTo>
                    <a:pt x="118" y="1601"/>
                    <a:pt x="145" y="1580"/>
                    <a:pt x="156" y="1550"/>
                  </a:cubicBezTo>
                  <a:cubicBezTo>
                    <a:pt x="335" y="1077"/>
                    <a:pt x="375" y="559"/>
                    <a:pt x="284" y="62"/>
                  </a:cubicBezTo>
                  <a:cubicBezTo>
                    <a:pt x="278" y="26"/>
                    <a:pt x="245" y="1"/>
                    <a:pt x="2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8"/>
            <p:cNvSpPr/>
            <p:nvPr/>
          </p:nvSpPr>
          <p:spPr>
            <a:xfrm>
              <a:off x="4946523" y="1489790"/>
              <a:ext cx="37478" cy="132825"/>
            </a:xfrm>
            <a:custGeom>
              <a:avLst/>
              <a:gdLst/>
              <a:ahLst/>
              <a:cxnLst/>
              <a:rect l="l" t="t" r="r" b="b"/>
              <a:pathLst>
                <a:path w="329" h="1166" extrusionOk="0">
                  <a:moveTo>
                    <a:pt x="154" y="0"/>
                  </a:moveTo>
                  <a:cubicBezTo>
                    <a:pt x="148" y="0"/>
                    <a:pt x="142" y="1"/>
                    <a:pt x="136" y="3"/>
                  </a:cubicBezTo>
                  <a:cubicBezTo>
                    <a:pt x="95" y="16"/>
                    <a:pt x="75" y="57"/>
                    <a:pt x="85" y="97"/>
                  </a:cubicBezTo>
                  <a:cubicBezTo>
                    <a:pt x="173" y="412"/>
                    <a:pt x="149" y="760"/>
                    <a:pt x="17" y="1061"/>
                  </a:cubicBezTo>
                  <a:cubicBezTo>
                    <a:pt x="0" y="1098"/>
                    <a:pt x="17" y="1142"/>
                    <a:pt x="54" y="1159"/>
                  </a:cubicBezTo>
                  <a:cubicBezTo>
                    <a:pt x="65" y="1162"/>
                    <a:pt x="75" y="1166"/>
                    <a:pt x="85" y="1166"/>
                  </a:cubicBezTo>
                  <a:cubicBezTo>
                    <a:pt x="115" y="1166"/>
                    <a:pt x="142" y="1149"/>
                    <a:pt x="153" y="1122"/>
                  </a:cubicBezTo>
                  <a:cubicBezTo>
                    <a:pt x="301" y="790"/>
                    <a:pt x="328" y="402"/>
                    <a:pt x="230" y="57"/>
                  </a:cubicBezTo>
                  <a:cubicBezTo>
                    <a:pt x="219" y="22"/>
                    <a:pt x="188" y="0"/>
                    <a:pt x="1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8"/>
            <p:cNvSpPr/>
            <p:nvPr/>
          </p:nvSpPr>
          <p:spPr>
            <a:xfrm>
              <a:off x="4756284" y="1463248"/>
              <a:ext cx="83272" cy="212565"/>
            </a:xfrm>
            <a:custGeom>
              <a:avLst/>
              <a:gdLst/>
              <a:ahLst/>
              <a:cxnLst/>
              <a:rect l="l" t="t" r="r" b="b"/>
              <a:pathLst>
                <a:path w="731" h="1866" extrusionOk="0">
                  <a:moveTo>
                    <a:pt x="518" y="0"/>
                  </a:moveTo>
                  <a:cubicBezTo>
                    <a:pt x="512" y="0"/>
                    <a:pt x="506" y="1"/>
                    <a:pt x="501" y="2"/>
                  </a:cubicBezTo>
                  <a:cubicBezTo>
                    <a:pt x="460" y="9"/>
                    <a:pt x="436" y="50"/>
                    <a:pt x="443" y="90"/>
                  </a:cubicBezTo>
                  <a:cubicBezTo>
                    <a:pt x="572" y="665"/>
                    <a:pt x="413" y="1297"/>
                    <a:pt x="27" y="1740"/>
                  </a:cubicBezTo>
                  <a:cubicBezTo>
                    <a:pt x="0" y="1774"/>
                    <a:pt x="4" y="1821"/>
                    <a:pt x="37" y="1848"/>
                  </a:cubicBezTo>
                  <a:cubicBezTo>
                    <a:pt x="51" y="1858"/>
                    <a:pt x="68" y="1865"/>
                    <a:pt x="85" y="1865"/>
                  </a:cubicBezTo>
                  <a:cubicBezTo>
                    <a:pt x="105" y="1865"/>
                    <a:pt x="125" y="1858"/>
                    <a:pt x="142" y="1838"/>
                  </a:cubicBezTo>
                  <a:cubicBezTo>
                    <a:pt x="558" y="1361"/>
                    <a:pt x="731" y="679"/>
                    <a:pt x="592" y="60"/>
                  </a:cubicBezTo>
                  <a:cubicBezTo>
                    <a:pt x="583" y="25"/>
                    <a:pt x="552" y="0"/>
                    <a:pt x="5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8"/>
            <p:cNvSpPr/>
            <p:nvPr/>
          </p:nvSpPr>
          <p:spPr>
            <a:xfrm>
              <a:off x="4668797" y="1680599"/>
              <a:ext cx="84525" cy="46022"/>
            </a:xfrm>
            <a:custGeom>
              <a:avLst/>
              <a:gdLst/>
              <a:ahLst/>
              <a:cxnLst/>
              <a:rect l="l" t="t" r="r" b="b"/>
              <a:pathLst>
                <a:path w="742" h="404" extrusionOk="0">
                  <a:moveTo>
                    <a:pt x="657" y="1"/>
                  </a:moveTo>
                  <a:cubicBezTo>
                    <a:pt x="642" y="1"/>
                    <a:pt x="626" y="5"/>
                    <a:pt x="613" y="15"/>
                  </a:cubicBezTo>
                  <a:cubicBezTo>
                    <a:pt x="454" y="133"/>
                    <a:pt x="265" y="214"/>
                    <a:pt x="68" y="255"/>
                  </a:cubicBezTo>
                  <a:cubicBezTo>
                    <a:pt x="28" y="261"/>
                    <a:pt x="1" y="302"/>
                    <a:pt x="11" y="343"/>
                  </a:cubicBezTo>
                  <a:cubicBezTo>
                    <a:pt x="18" y="376"/>
                    <a:pt x="48" y="403"/>
                    <a:pt x="82" y="403"/>
                  </a:cubicBezTo>
                  <a:cubicBezTo>
                    <a:pt x="89" y="403"/>
                    <a:pt x="92" y="400"/>
                    <a:pt x="99" y="400"/>
                  </a:cubicBezTo>
                  <a:cubicBezTo>
                    <a:pt x="315" y="359"/>
                    <a:pt x="521" y="265"/>
                    <a:pt x="701" y="136"/>
                  </a:cubicBezTo>
                  <a:cubicBezTo>
                    <a:pt x="734" y="109"/>
                    <a:pt x="741" y="62"/>
                    <a:pt x="718" y="32"/>
                  </a:cubicBezTo>
                  <a:cubicBezTo>
                    <a:pt x="703" y="11"/>
                    <a:pt x="680"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8"/>
            <p:cNvSpPr/>
            <p:nvPr/>
          </p:nvSpPr>
          <p:spPr>
            <a:xfrm>
              <a:off x="4761980" y="1077188"/>
              <a:ext cx="204705" cy="193769"/>
            </a:xfrm>
            <a:custGeom>
              <a:avLst/>
              <a:gdLst/>
              <a:ahLst/>
              <a:cxnLst/>
              <a:rect l="l" t="t" r="r" b="b"/>
              <a:pathLst>
                <a:path w="1797" h="1701" extrusionOk="0">
                  <a:moveTo>
                    <a:pt x="917" y="149"/>
                  </a:moveTo>
                  <a:cubicBezTo>
                    <a:pt x="958" y="149"/>
                    <a:pt x="1002" y="156"/>
                    <a:pt x="1042" y="163"/>
                  </a:cubicBezTo>
                  <a:cubicBezTo>
                    <a:pt x="1228" y="196"/>
                    <a:pt x="1387" y="298"/>
                    <a:pt x="1495" y="450"/>
                  </a:cubicBezTo>
                  <a:cubicBezTo>
                    <a:pt x="1600" y="606"/>
                    <a:pt x="1641" y="792"/>
                    <a:pt x="1607" y="974"/>
                  </a:cubicBezTo>
                  <a:cubicBezTo>
                    <a:pt x="1573" y="1157"/>
                    <a:pt x="1472" y="1319"/>
                    <a:pt x="1319" y="1424"/>
                  </a:cubicBezTo>
                  <a:cubicBezTo>
                    <a:pt x="1200" y="1507"/>
                    <a:pt x="1062" y="1550"/>
                    <a:pt x="921" y="1550"/>
                  </a:cubicBezTo>
                  <a:cubicBezTo>
                    <a:pt x="879" y="1550"/>
                    <a:pt x="837" y="1546"/>
                    <a:pt x="795" y="1539"/>
                  </a:cubicBezTo>
                  <a:cubicBezTo>
                    <a:pt x="417" y="1471"/>
                    <a:pt x="163" y="1106"/>
                    <a:pt x="231" y="727"/>
                  </a:cubicBezTo>
                  <a:cubicBezTo>
                    <a:pt x="265" y="541"/>
                    <a:pt x="366" y="382"/>
                    <a:pt x="522" y="274"/>
                  </a:cubicBezTo>
                  <a:cubicBezTo>
                    <a:pt x="640" y="193"/>
                    <a:pt x="775" y="149"/>
                    <a:pt x="917" y="149"/>
                  </a:cubicBezTo>
                  <a:close/>
                  <a:moveTo>
                    <a:pt x="918" y="0"/>
                  </a:moveTo>
                  <a:cubicBezTo>
                    <a:pt x="746" y="0"/>
                    <a:pt x="578" y="53"/>
                    <a:pt x="434" y="153"/>
                  </a:cubicBezTo>
                  <a:cubicBezTo>
                    <a:pt x="248" y="281"/>
                    <a:pt x="123" y="477"/>
                    <a:pt x="82" y="700"/>
                  </a:cubicBezTo>
                  <a:cubicBezTo>
                    <a:pt x="1" y="1160"/>
                    <a:pt x="309" y="1603"/>
                    <a:pt x="768" y="1687"/>
                  </a:cubicBezTo>
                  <a:cubicBezTo>
                    <a:pt x="819" y="1694"/>
                    <a:pt x="870" y="1701"/>
                    <a:pt x="921" y="1701"/>
                  </a:cubicBezTo>
                  <a:cubicBezTo>
                    <a:pt x="1323" y="1701"/>
                    <a:pt x="1681" y="1410"/>
                    <a:pt x="1756" y="1001"/>
                  </a:cubicBezTo>
                  <a:cubicBezTo>
                    <a:pt x="1796" y="778"/>
                    <a:pt x="1745" y="551"/>
                    <a:pt x="1617" y="366"/>
                  </a:cubicBezTo>
                  <a:cubicBezTo>
                    <a:pt x="1489" y="180"/>
                    <a:pt x="1292" y="54"/>
                    <a:pt x="1069" y="14"/>
                  </a:cubicBezTo>
                  <a:cubicBezTo>
                    <a:pt x="1019" y="5"/>
                    <a:pt x="968" y="0"/>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8"/>
            <p:cNvSpPr/>
            <p:nvPr/>
          </p:nvSpPr>
          <p:spPr>
            <a:xfrm>
              <a:off x="4709692" y="1017838"/>
              <a:ext cx="320899" cy="321354"/>
            </a:xfrm>
            <a:custGeom>
              <a:avLst/>
              <a:gdLst/>
              <a:ahLst/>
              <a:cxnLst/>
              <a:rect l="l" t="t" r="r" b="b"/>
              <a:pathLst>
                <a:path w="2817" h="2821" extrusionOk="0">
                  <a:moveTo>
                    <a:pt x="1412" y="149"/>
                  </a:moveTo>
                  <a:cubicBezTo>
                    <a:pt x="1425" y="149"/>
                    <a:pt x="1438" y="149"/>
                    <a:pt x="1451" y="150"/>
                  </a:cubicBezTo>
                  <a:lnTo>
                    <a:pt x="1437" y="271"/>
                  </a:lnTo>
                  <a:cubicBezTo>
                    <a:pt x="1434" y="312"/>
                    <a:pt x="1464" y="349"/>
                    <a:pt x="1505" y="352"/>
                  </a:cubicBezTo>
                  <a:cubicBezTo>
                    <a:pt x="1535" y="356"/>
                    <a:pt x="1565" y="359"/>
                    <a:pt x="1596" y="366"/>
                  </a:cubicBezTo>
                  <a:cubicBezTo>
                    <a:pt x="1657" y="379"/>
                    <a:pt x="1721" y="396"/>
                    <a:pt x="1778" y="417"/>
                  </a:cubicBezTo>
                  <a:cubicBezTo>
                    <a:pt x="1788" y="421"/>
                    <a:pt x="1798" y="423"/>
                    <a:pt x="1808" y="423"/>
                  </a:cubicBezTo>
                  <a:cubicBezTo>
                    <a:pt x="1838" y="423"/>
                    <a:pt x="1866" y="403"/>
                    <a:pt x="1877" y="373"/>
                  </a:cubicBezTo>
                  <a:lnTo>
                    <a:pt x="1920" y="261"/>
                  </a:lnTo>
                  <a:cubicBezTo>
                    <a:pt x="1920" y="261"/>
                    <a:pt x="1924" y="261"/>
                    <a:pt x="1924" y="264"/>
                  </a:cubicBezTo>
                  <a:cubicBezTo>
                    <a:pt x="1934" y="268"/>
                    <a:pt x="1944" y="271"/>
                    <a:pt x="1954" y="278"/>
                  </a:cubicBezTo>
                  <a:cubicBezTo>
                    <a:pt x="1968" y="285"/>
                    <a:pt x="1985" y="288"/>
                    <a:pt x="1998" y="298"/>
                  </a:cubicBezTo>
                  <a:lnTo>
                    <a:pt x="2022" y="312"/>
                  </a:lnTo>
                  <a:cubicBezTo>
                    <a:pt x="2049" y="325"/>
                    <a:pt x="2073" y="342"/>
                    <a:pt x="2100" y="359"/>
                  </a:cubicBezTo>
                  <a:lnTo>
                    <a:pt x="2133" y="383"/>
                  </a:lnTo>
                  <a:lnTo>
                    <a:pt x="2059" y="477"/>
                  </a:lnTo>
                  <a:cubicBezTo>
                    <a:pt x="2032" y="508"/>
                    <a:pt x="2039" y="555"/>
                    <a:pt x="2069" y="582"/>
                  </a:cubicBezTo>
                  <a:cubicBezTo>
                    <a:pt x="2157" y="650"/>
                    <a:pt x="2232" y="734"/>
                    <a:pt x="2292" y="826"/>
                  </a:cubicBezTo>
                  <a:cubicBezTo>
                    <a:pt x="2303" y="843"/>
                    <a:pt x="2319" y="853"/>
                    <a:pt x="2340" y="856"/>
                  </a:cubicBezTo>
                  <a:cubicBezTo>
                    <a:pt x="2345" y="857"/>
                    <a:pt x="2350" y="857"/>
                    <a:pt x="2355" y="857"/>
                  </a:cubicBezTo>
                  <a:cubicBezTo>
                    <a:pt x="2370" y="857"/>
                    <a:pt x="2384" y="854"/>
                    <a:pt x="2397" y="846"/>
                  </a:cubicBezTo>
                  <a:lnTo>
                    <a:pt x="2495" y="778"/>
                  </a:lnTo>
                  <a:cubicBezTo>
                    <a:pt x="2549" y="866"/>
                    <a:pt x="2590" y="964"/>
                    <a:pt x="2620" y="1062"/>
                  </a:cubicBezTo>
                  <a:lnTo>
                    <a:pt x="2499" y="1089"/>
                  </a:lnTo>
                  <a:cubicBezTo>
                    <a:pt x="2482" y="1093"/>
                    <a:pt x="2461" y="1106"/>
                    <a:pt x="2451" y="1123"/>
                  </a:cubicBezTo>
                  <a:cubicBezTo>
                    <a:pt x="2441" y="1140"/>
                    <a:pt x="2438" y="1160"/>
                    <a:pt x="2441" y="1181"/>
                  </a:cubicBezTo>
                  <a:cubicBezTo>
                    <a:pt x="2465" y="1272"/>
                    <a:pt x="2472" y="1363"/>
                    <a:pt x="2468" y="1458"/>
                  </a:cubicBezTo>
                  <a:cubicBezTo>
                    <a:pt x="2465" y="1502"/>
                    <a:pt x="2499" y="1536"/>
                    <a:pt x="2539" y="1539"/>
                  </a:cubicBezTo>
                  <a:lnTo>
                    <a:pt x="2657" y="1542"/>
                  </a:lnTo>
                  <a:lnTo>
                    <a:pt x="2647" y="1634"/>
                  </a:lnTo>
                  <a:lnTo>
                    <a:pt x="2620" y="1745"/>
                  </a:lnTo>
                  <a:cubicBezTo>
                    <a:pt x="2617" y="1759"/>
                    <a:pt x="2614" y="1769"/>
                    <a:pt x="2610" y="1782"/>
                  </a:cubicBezTo>
                  <a:lnTo>
                    <a:pt x="2495" y="1742"/>
                  </a:lnTo>
                  <a:cubicBezTo>
                    <a:pt x="2486" y="1738"/>
                    <a:pt x="2477" y="1736"/>
                    <a:pt x="2468" y="1736"/>
                  </a:cubicBezTo>
                  <a:cubicBezTo>
                    <a:pt x="2439" y="1736"/>
                    <a:pt x="2411" y="1755"/>
                    <a:pt x="2401" y="1786"/>
                  </a:cubicBezTo>
                  <a:cubicBezTo>
                    <a:pt x="2360" y="1887"/>
                    <a:pt x="2306" y="1985"/>
                    <a:pt x="2238" y="2070"/>
                  </a:cubicBezTo>
                  <a:cubicBezTo>
                    <a:pt x="2225" y="2087"/>
                    <a:pt x="2221" y="2107"/>
                    <a:pt x="2221" y="2124"/>
                  </a:cubicBezTo>
                  <a:cubicBezTo>
                    <a:pt x="2225" y="2144"/>
                    <a:pt x="2235" y="2164"/>
                    <a:pt x="2248" y="2175"/>
                  </a:cubicBezTo>
                  <a:lnTo>
                    <a:pt x="2346" y="2252"/>
                  </a:lnTo>
                  <a:cubicBezTo>
                    <a:pt x="2275" y="2330"/>
                    <a:pt x="2198" y="2398"/>
                    <a:pt x="2113" y="2455"/>
                  </a:cubicBezTo>
                  <a:lnTo>
                    <a:pt x="2049" y="2350"/>
                  </a:lnTo>
                  <a:cubicBezTo>
                    <a:pt x="2039" y="2334"/>
                    <a:pt x="2025" y="2320"/>
                    <a:pt x="2005" y="2313"/>
                  </a:cubicBezTo>
                  <a:cubicBezTo>
                    <a:pt x="2000" y="2312"/>
                    <a:pt x="1995" y="2312"/>
                    <a:pt x="1990" y="2312"/>
                  </a:cubicBezTo>
                  <a:cubicBezTo>
                    <a:pt x="1975" y="2312"/>
                    <a:pt x="1960" y="2316"/>
                    <a:pt x="1948" y="2323"/>
                  </a:cubicBezTo>
                  <a:cubicBezTo>
                    <a:pt x="1866" y="2371"/>
                    <a:pt x="1782" y="2408"/>
                    <a:pt x="1687" y="2435"/>
                  </a:cubicBezTo>
                  <a:cubicBezTo>
                    <a:pt x="1670" y="2438"/>
                    <a:pt x="1653" y="2452"/>
                    <a:pt x="1643" y="2469"/>
                  </a:cubicBezTo>
                  <a:cubicBezTo>
                    <a:pt x="1633" y="2486"/>
                    <a:pt x="1630" y="2506"/>
                    <a:pt x="1636" y="2526"/>
                  </a:cubicBezTo>
                  <a:lnTo>
                    <a:pt x="1667" y="2641"/>
                  </a:lnTo>
                  <a:cubicBezTo>
                    <a:pt x="1640" y="2648"/>
                    <a:pt x="1609" y="2655"/>
                    <a:pt x="1576" y="2658"/>
                  </a:cubicBezTo>
                  <a:cubicBezTo>
                    <a:pt x="1552" y="2661"/>
                    <a:pt x="1528" y="2665"/>
                    <a:pt x="1501" y="2665"/>
                  </a:cubicBezTo>
                  <a:cubicBezTo>
                    <a:pt x="1488" y="2668"/>
                    <a:pt x="1474" y="2668"/>
                    <a:pt x="1461" y="2668"/>
                  </a:cubicBezTo>
                  <a:cubicBezTo>
                    <a:pt x="1447" y="2672"/>
                    <a:pt x="1434" y="2672"/>
                    <a:pt x="1423" y="2672"/>
                  </a:cubicBezTo>
                  <a:lnTo>
                    <a:pt x="1430" y="2550"/>
                  </a:lnTo>
                  <a:cubicBezTo>
                    <a:pt x="1430" y="2530"/>
                    <a:pt x="1423" y="2509"/>
                    <a:pt x="1410" y="2496"/>
                  </a:cubicBezTo>
                  <a:cubicBezTo>
                    <a:pt x="1396" y="2479"/>
                    <a:pt x="1376" y="2472"/>
                    <a:pt x="1356" y="2469"/>
                  </a:cubicBezTo>
                  <a:cubicBezTo>
                    <a:pt x="1312" y="2469"/>
                    <a:pt x="1265" y="2462"/>
                    <a:pt x="1221" y="2455"/>
                  </a:cubicBezTo>
                  <a:cubicBezTo>
                    <a:pt x="1156" y="2445"/>
                    <a:pt x="1096" y="2428"/>
                    <a:pt x="1035" y="2405"/>
                  </a:cubicBezTo>
                  <a:cubicBezTo>
                    <a:pt x="1027" y="2401"/>
                    <a:pt x="1019" y="2400"/>
                    <a:pt x="1010" y="2400"/>
                  </a:cubicBezTo>
                  <a:cubicBezTo>
                    <a:pt x="1000" y="2400"/>
                    <a:pt x="988" y="2402"/>
                    <a:pt x="977" y="2408"/>
                  </a:cubicBezTo>
                  <a:cubicBezTo>
                    <a:pt x="960" y="2415"/>
                    <a:pt x="943" y="2428"/>
                    <a:pt x="940" y="2448"/>
                  </a:cubicBezTo>
                  <a:lnTo>
                    <a:pt x="896" y="2563"/>
                  </a:lnTo>
                  <a:cubicBezTo>
                    <a:pt x="801" y="2519"/>
                    <a:pt x="714" y="2469"/>
                    <a:pt x="632" y="2405"/>
                  </a:cubicBezTo>
                  <a:lnTo>
                    <a:pt x="710" y="2310"/>
                  </a:lnTo>
                  <a:cubicBezTo>
                    <a:pt x="741" y="2279"/>
                    <a:pt x="737" y="2232"/>
                    <a:pt x="703" y="2205"/>
                  </a:cubicBezTo>
                  <a:cubicBezTo>
                    <a:pt x="636" y="2144"/>
                    <a:pt x="575" y="2073"/>
                    <a:pt x="521" y="1992"/>
                  </a:cubicBezTo>
                  <a:cubicBezTo>
                    <a:pt x="511" y="1975"/>
                    <a:pt x="494" y="1965"/>
                    <a:pt x="473" y="1962"/>
                  </a:cubicBezTo>
                  <a:cubicBezTo>
                    <a:pt x="468" y="1961"/>
                    <a:pt x="463" y="1960"/>
                    <a:pt x="458" y="1960"/>
                  </a:cubicBezTo>
                  <a:cubicBezTo>
                    <a:pt x="443" y="1960"/>
                    <a:pt x="429" y="1964"/>
                    <a:pt x="416" y="1972"/>
                  </a:cubicBezTo>
                  <a:lnTo>
                    <a:pt x="315" y="2039"/>
                  </a:lnTo>
                  <a:lnTo>
                    <a:pt x="311" y="2033"/>
                  </a:lnTo>
                  <a:cubicBezTo>
                    <a:pt x="301" y="2016"/>
                    <a:pt x="291" y="1999"/>
                    <a:pt x="284" y="1982"/>
                  </a:cubicBezTo>
                  <a:lnTo>
                    <a:pt x="271" y="1955"/>
                  </a:lnTo>
                  <a:cubicBezTo>
                    <a:pt x="254" y="1928"/>
                    <a:pt x="244" y="1894"/>
                    <a:pt x="230" y="1860"/>
                  </a:cubicBezTo>
                  <a:lnTo>
                    <a:pt x="220" y="1837"/>
                  </a:lnTo>
                  <a:lnTo>
                    <a:pt x="213" y="1816"/>
                  </a:lnTo>
                  <a:lnTo>
                    <a:pt x="331" y="1782"/>
                  </a:lnTo>
                  <a:cubicBezTo>
                    <a:pt x="372" y="1772"/>
                    <a:pt x="396" y="1728"/>
                    <a:pt x="382" y="1691"/>
                  </a:cubicBezTo>
                  <a:cubicBezTo>
                    <a:pt x="355" y="1583"/>
                    <a:pt x="342" y="1475"/>
                    <a:pt x="348" y="1363"/>
                  </a:cubicBezTo>
                  <a:cubicBezTo>
                    <a:pt x="348" y="1343"/>
                    <a:pt x="342" y="1326"/>
                    <a:pt x="328" y="1309"/>
                  </a:cubicBezTo>
                  <a:cubicBezTo>
                    <a:pt x="315" y="1296"/>
                    <a:pt x="294" y="1285"/>
                    <a:pt x="277" y="1285"/>
                  </a:cubicBezTo>
                  <a:lnTo>
                    <a:pt x="156" y="1279"/>
                  </a:lnTo>
                  <a:cubicBezTo>
                    <a:pt x="166" y="1177"/>
                    <a:pt x="189" y="1076"/>
                    <a:pt x="223" y="978"/>
                  </a:cubicBezTo>
                  <a:lnTo>
                    <a:pt x="335" y="1029"/>
                  </a:lnTo>
                  <a:cubicBezTo>
                    <a:pt x="343" y="1032"/>
                    <a:pt x="353" y="1034"/>
                    <a:pt x="364" y="1034"/>
                  </a:cubicBezTo>
                  <a:cubicBezTo>
                    <a:pt x="374" y="1034"/>
                    <a:pt x="384" y="1032"/>
                    <a:pt x="392" y="1029"/>
                  </a:cubicBezTo>
                  <a:cubicBezTo>
                    <a:pt x="413" y="1022"/>
                    <a:pt x="426" y="1008"/>
                    <a:pt x="433" y="988"/>
                  </a:cubicBezTo>
                  <a:cubicBezTo>
                    <a:pt x="470" y="903"/>
                    <a:pt x="521" y="822"/>
                    <a:pt x="578" y="748"/>
                  </a:cubicBezTo>
                  <a:cubicBezTo>
                    <a:pt x="592" y="731"/>
                    <a:pt x="599" y="711"/>
                    <a:pt x="595" y="694"/>
                  </a:cubicBezTo>
                  <a:cubicBezTo>
                    <a:pt x="592" y="674"/>
                    <a:pt x="582" y="653"/>
                    <a:pt x="568" y="643"/>
                  </a:cubicBezTo>
                  <a:lnTo>
                    <a:pt x="470" y="565"/>
                  </a:lnTo>
                  <a:lnTo>
                    <a:pt x="484" y="552"/>
                  </a:lnTo>
                  <a:cubicBezTo>
                    <a:pt x="490" y="545"/>
                    <a:pt x="497" y="538"/>
                    <a:pt x="501" y="535"/>
                  </a:cubicBezTo>
                  <a:cubicBezTo>
                    <a:pt x="504" y="532"/>
                    <a:pt x="504" y="528"/>
                    <a:pt x="507" y="528"/>
                  </a:cubicBezTo>
                  <a:lnTo>
                    <a:pt x="551" y="484"/>
                  </a:lnTo>
                  <a:cubicBezTo>
                    <a:pt x="575" y="464"/>
                    <a:pt x="595" y="444"/>
                    <a:pt x="619" y="427"/>
                  </a:cubicBezTo>
                  <a:lnTo>
                    <a:pt x="653" y="400"/>
                  </a:lnTo>
                  <a:lnTo>
                    <a:pt x="720" y="504"/>
                  </a:lnTo>
                  <a:cubicBezTo>
                    <a:pt x="735" y="526"/>
                    <a:pt x="759" y="538"/>
                    <a:pt x="784" y="538"/>
                  </a:cubicBezTo>
                  <a:cubicBezTo>
                    <a:pt x="798" y="538"/>
                    <a:pt x="813" y="534"/>
                    <a:pt x="825" y="525"/>
                  </a:cubicBezTo>
                  <a:cubicBezTo>
                    <a:pt x="916" y="464"/>
                    <a:pt x="1018" y="417"/>
                    <a:pt x="1123" y="390"/>
                  </a:cubicBezTo>
                  <a:cubicBezTo>
                    <a:pt x="1143" y="383"/>
                    <a:pt x="1160" y="369"/>
                    <a:pt x="1170" y="352"/>
                  </a:cubicBezTo>
                  <a:cubicBezTo>
                    <a:pt x="1177" y="335"/>
                    <a:pt x="1180" y="315"/>
                    <a:pt x="1177" y="295"/>
                  </a:cubicBezTo>
                  <a:lnTo>
                    <a:pt x="1143" y="180"/>
                  </a:lnTo>
                  <a:cubicBezTo>
                    <a:pt x="1232" y="159"/>
                    <a:pt x="1323" y="149"/>
                    <a:pt x="1412" y="149"/>
                  </a:cubicBezTo>
                  <a:close/>
                  <a:moveTo>
                    <a:pt x="1428" y="0"/>
                  </a:moveTo>
                  <a:cubicBezTo>
                    <a:pt x="1318" y="0"/>
                    <a:pt x="1205" y="11"/>
                    <a:pt x="1096" y="35"/>
                  </a:cubicBezTo>
                  <a:cubicBezTo>
                    <a:pt x="1058" y="45"/>
                    <a:pt x="1028" y="65"/>
                    <a:pt x="1008" y="99"/>
                  </a:cubicBezTo>
                  <a:cubicBezTo>
                    <a:pt x="991" y="129"/>
                    <a:pt x="984" y="166"/>
                    <a:pt x="994" y="204"/>
                  </a:cubicBezTo>
                  <a:lnTo>
                    <a:pt x="1011" y="264"/>
                  </a:lnTo>
                  <a:cubicBezTo>
                    <a:pt x="940" y="291"/>
                    <a:pt x="872" y="322"/>
                    <a:pt x="808" y="359"/>
                  </a:cubicBezTo>
                  <a:lnTo>
                    <a:pt x="771" y="305"/>
                  </a:lnTo>
                  <a:cubicBezTo>
                    <a:pt x="751" y="275"/>
                    <a:pt x="717" y="251"/>
                    <a:pt x="680" y="244"/>
                  </a:cubicBezTo>
                  <a:cubicBezTo>
                    <a:pt x="675" y="244"/>
                    <a:pt x="670" y="244"/>
                    <a:pt x="666" y="244"/>
                  </a:cubicBezTo>
                  <a:cubicBezTo>
                    <a:pt x="633" y="244"/>
                    <a:pt x="602" y="254"/>
                    <a:pt x="578" y="271"/>
                  </a:cubicBezTo>
                  <a:lnTo>
                    <a:pt x="534" y="305"/>
                  </a:lnTo>
                  <a:cubicBezTo>
                    <a:pt x="504" y="329"/>
                    <a:pt x="477" y="352"/>
                    <a:pt x="453" y="376"/>
                  </a:cubicBezTo>
                  <a:lnTo>
                    <a:pt x="402" y="423"/>
                  </a:lnTo>
                  <a:cubicBezTo>
                    <a:pt x="399" y="423"/>
                    <a:pt x="396" y="427"/>
                    <a:pt x="396" y="427"/>
                  </a:cubicBezTo>
                  <a:cubicBezTo>
                    <a:pt x="389" y="437"/>
                    <a:pt x="379" y="444"/>
                    <a:pt x="372" y="454"/>
                  </a:cubicBezTo>
                  <a:lnTo>
                    <a:pt x="348" y="477"/>
                  </a:lnTo>
                  <a:cubicBezTo>
                    <a:pt x="325" y="508"/>
                    <a:pt x="315" y="542"/>
                    <a:pt x="318" y="579"/>
                  </a:cubicBezTo>
                  <a:cubicBezTo>
                    <a:pt x="318" y="616"/>
                    <a:pt x="338" y="650"/>
                    <a:pt x="365" y="674"/>
                  </a:cubicBezTo>
                  <a:lnTo>
                    <a:pt x="419" y="714"/>
                  </a:lnTo>
                  <a:cubicBezTo>
                    <a:pt x="386" y="761"/>
                    <a:pt x="355" y="809"/>
                    <a:pt x="328" y="859"/>
                  </a:cubicBezTo>
                  <a:lnTo>
                    <a:pt x="267" y="836"/>
                  </a:lnTo>
                  <a:cubicBezTo>
                    <a:pt x="250" y="827"/>
                    <a:pt x="233" y="823"/>
                    <a:pt x="215" y="823"/>
                  </a:cubicBezTo>
                  <a:cubicBezTo>
                    <a:pt x="197" y="823"/>
                    <a:pt x="179" y="827"/>
                    <a:pt x="162" y="836"/>
                  </a:cubicBezTo>
                  <a:cubicBezTo>
                    <a:pt x="129" y="849"/>
                    <a:pt x="102" y="876"/>
                    <a:pt x="91" y="910"/>
                  </a:cubicBezTo>
                  <a:cubicBezTo>
                    <a:pt x="44" y="1029"/>
                    <a:pt x="17" y="1154"/>
                    <a:pt x="4" y="1282"/>
                  </a:cubicBezTo>
                  <a:cubicBezTo>
                    <a:pt x="0" y="1319"/>
                    <a:pt x="14" y="1353"/>
                    <a:pt x="37" y="1384"/>
                  </a:cubicBezTo>
                  <a:cubicBezTo>
                    <a:pt x="61" y="1411"/>
                    <a:pt x="95" y="1427"/>
                    <a:pt x="132" y="1427"/>
                  </a:cubicBezTo>
                  <a:lnTo>
                    <a:pt x="200" y="1431"/>
                  </a:lnTo>
                  <a:cubicBezTo>
                    <a:pt x="200" y="1509"/>
                    <a:pt x="210" y="1583"/>
                    <a:pt x="223" y="1657"/>
                  </a:cubicBezTo>
                  <a:lnTo>
                    <a:pt x="159" y="1674"/>
                  </a:lnTo>
                  <a:cubicBezTo>
                    <a:pt x="125" y="1684"/>
                    <a:pt x="95" y="1708"/>
                    <a:pt x="78" y="1738"/>
                  </a:cubicBezTo>
                  <a:cubicBezTo>
                    <a:pt x="61" y="1769"/>
                    <a:pt x="58" y="1803"/>
                    <a:pt x="64" y="1833"/>
                  </a:cubicBezTo>
                  <a:cubicBezTo>
                    <a:pt x="64" y="1837"/>
                    <a:pt x="64" y="1840"/>
                    <a:pt x="68" y="1843"/>
                  </a:cubicBezTo>
                  <a:cubicBezTo>
                    <a:pt x="71" y="1860"/>
                    <a:pt x="78" y="1874"/>
                    <a:pt x="81" y="1891"/>
                  </a:cubicBezTo>
                  <a:lnTo>
                    <a:pt x="91" y="1914"/>
                  </a:lnTo>
                  <a:cubicBezTo>
                    <a:pt x="105" y="1951"/>
                    <a:pt x="122" y="1989"/>
                    <a:pt x="139" y="2026"/>
                  </a:cubicBezTo>
                  <a:lnTo>
                    <a:pt x="152" y="2050"/>
                  </a:lnTo>
                  <a:cubicBezTo>
                    <a:pt x="162" y="2070"/>
                    <a:pt x="169" y="2087"/>
                    <a:pt x="183" y="2110"/>
                  </a:cubicBezTo>
                  <a:lnTo>
                    <a:pt x="196" y="2134"/>
                  </a:lnTo>
                  <a:cubicBezTo>
                    <a:pt x="217" y="2164"/>
                    <a:pt x="247" y="2185"/>
                    <a:pt x="284" y="2192"/>
                  </a:cubicBezTo>
                  <a:cubicBezTo>
                    <a:pt x="294" y="2194"/>
                    <a:pt x="305" y="2195"/>
                    <a:pt x="316" y="2195"/>
                  </a:cubicBezTo>
                  <a:cubicBezTo>
                    <a:pt x="340" y="2195"/>
                    <a:pt x="364" y="2189"/>
                    <a:pt x="386" y="2175"/>
                  </a:cubicBezTo>
                  <a:lnTo>
                    <a:pt x="440" y="2137"/>
                  </a:lnTo>
                  <a:cubicBezTo>
                    <a:pt x="473" y="2181"/>
                    <a:pt x="514" y="2225"/>
                    <a:pt x="551" y="2266"/>
                  </a:cubicBezTo>
                  <a:lnTo>
                    <a:pt x="511" y="2317"/>
                  </a:lnTo>
                  <a:cubicBezTo>
                    <a:pt x="484" y="2344"/>
                    <a:pt x="473" y="2381"/>
                    <a:pt x="477" y="2418"/>
                  </a:cubicBezTo>
                  <a:cubicBezTo>
                    <a:pt x="480" y="2455"/>
                    <a:pt x="497" y="2489"/>
                    <a:pt x="528" y="2509"/>
                  </a:cubicBezTo>
                  <a:cubicBezTo>
                    <a:pt x="626" y="2590"/>
                    <a:pt x="737" y="2658"/>
                    <a:pt x="852" y="2705"/>
                  </a:cubicBezTo>
                  <a:cubicBezTo>
                    <a:pt x="869" y="2714"/>
                    <a:pt x="887" y="2718"/>
                    <a:pt x="905" y="2718"/>
                  </a:cubicBezTo>
                  <a:cubicBezTo>
                    <a:pt x="922" y="2718"/>
                    <a:pt x="940" y="2714"/>
                    <a:pt x="957" y="2705"/>
                  </a:cubicBezTo>
                  <a:cubicBezTo>
                    <a:pt x="991" y="2692"/>
                    <a:pt x="1018" y="2665"/>
                    <a:pt x="1031" y="2628"/>
                  </a:cubicBezTo>
                  <a:lnTo>
                    <a:pt x="1055" y="2567"/>
                  </a:lnTo>
                  <a:cubicBezTo>
                    <a:pt x="1099" y="2584"/>
                    <a:pt x="1146" y="2594"/>
                    <a:pt x="1194" y="2601"/>
                  </a:cubicBezTo>
                  <a:cubicBezTo>
                    <a:pt x="1221" y="2607"/>
                    <a:pt x="1248" y="2611"/>
                    <a:pt x="1275" y="2614"/>
                  </a:cubicBezTo>
                  <a:lnTo>
                    <a:pt x="1275" y="2678"/>
                  </a:lnTo>
                  <a:cubicBezTo>
                    <a:pt x="1268" y="2746"/>
                    <a:pt x="1315" y="2803"/>
                    <a:pt x="1380" y="2817"/>
                  </a:cubicBezTo>
                  <a:cubicBezTo>
                    <a:pt x="1390" y="2820"/>
                    <a:pt x="1400" y="2820"/>
                    <a:pt x="1400" y="2820"/>
                  </a:cubicBezTo>
                  <a:lnTo>
                    <a:pt x="1474" y="2820"/>
                  </a:lnTo>
                  <a:cubicBezTo>
                    <a:pt x="1484" y="2817"/>
                    <a:pt x="1498" y="2817"/>
                    <a:pt x="1511" y="2817"/>
                  </a:cubicBezTo>
                  <a:cubicBezTo>
                    <a:pt x="1542" y="2814"/>
                    <a:pt x="1572" y="2814"/>
                    <a:pt x="1606" y="2807"/>
                  </a:cubicBezTo>
                  <a:cubicBezTo>
                    <a:pt x="1643" y="2800"/>
                    <a:pt x="1680" y="2793"/>
                    <a:pt x="1714" y="2787"/>
                  </a:cubicBezTo>
                  <a:cubicBezTo>
                    <a:pt x="1751" y="2780"/>
                    <a:pt x="1782" y="2756"/>
                    <a:pt x="1802" y="2726"/>
                  </a:cubicBezTo>
                  <a:cubicBezTo>
                    <a:pt x="1819" y="2695"/>
                    <a:pt x="1826" y="2655"/>
                    <a:pt x="1816" y="2617"/>
                  </a:cubicBezTo>
                  <a:lnTo>
                    <a:pt x="1799" y="2557"/>
                  </a:lnTo>
                  <a:cubicBezTo>
                    <a:pt x="1853" y="2536"/>
                    <a:pt x="1907" y="2516"/>
                    <a:pt x="1958" y="2489"/>
                  </a:cubicBezTo>
                  <a:lnTo>
                    <a:pt x="1991" y="2543"/>
                  </a:lnTo>
                  <a:cubicBezTo>
                    <a:pt x="2008" y="2577"/>
                    <a:pt x="2039" y="2601"/>
                    <a:pt x="2076" y="2607"/>
                  </a:cubicBezTo>
                  <a:cubicBezTo>
                    <a:pt x="2086" y="2610"/>
                    <a:pt x="2098" y="2612"/>
                    <a:pt x="2109" y="2612"/>
                  </a:cubicBezTo>
                  <a:cubicBezTo>
                    <a:pt x="2134" y="2612"/>
                    <a:pt x="2160" y="2604"/>
                    <a:pt x="2181" y="2590"/>
                  </a:cubicBezTo>
                  <a:cubicBezTo>
                    <a:pt x="2286" y="2519"/>
                    <a:pt x="2384" y="2435"/>
                    <a:pt x="2468" y="2340"/>
                  </a:cubicBezTo>
                  <a:cubicBezTo>
                    <a:pt x="2492" y="2313"/>
                    <a:pt x="2505" y="2276"/>
                    <a:pt x="2502" y="2239"/>
                  </a:cubicBezTo>
                  <a:cubicBezTo>
                    <a:pt x="2499" y="2202"/>
                    <a:pt x="2482" y="2171"/>
                    <a:pt x="2451" y="2144"/>
                  </a:cubicBezTo>
                  <a:lnTo>
                    <a:pt x="2401" y="2104"/>
                  </a:lnTo>
                  <a:cubicBezTo>
                    <a:pt x="2444" y="2043"/>
                    <a:pt x="2482" y="1979"/>
                    <a:pt x="2512" y="1908"/>
                  </a:cubicBezTo>
                  <a:lnTo>
                    <a:pt x="2573" y="1931"/>
                  </a:lnTo>
                  <a:cubicBezTo>
                    <a:pt x="2588" y="1937"/>
                    <a:pt x="2603" y="1940"/>
                    <a:pt x="2619" y="1940"/>
                  </a:cubicBezTo>
                  <a:cubicBezTo>
                    <a:pt x="2639" y="1940"/>
                    <a:pt x="2659" y="1935"/>
                    <a:pt x="2678" y="1928"/>
                  </a:cubicBezTo>
                  <a:cubicBezTo>
                    <a:pt x="2708" y="1911"/>
                    <a:pt x="2735" y="1884"/>
                    <a:pt x="2749" y="1847"/>
                  </a:cubicBezTo>
                  <a:lnTo>
                    <a:pt x="2752" y="1830"/>
                  </a:lnTo>
                  <a:cubicBezTo>
                    <a:pt x="2759" y="1813"/>
                    <a:pt x="2762" y="1799"/>
                    <a:pt x="2766" y="1782"/>
                  </a:cubicBezTo>
                  <a:lnTo>
                    <a:pt x="2796" y="1664"/>
                  </a:lnTo>
                  <a:cubicBezTo>
                    <a:pt x="2796" y="1664"/>
                    <a:pt x="2796" y="1661"/>
                    <a:pt x="2796" y="1657"/>
                  </a:cubicBezTo>
                  <a:lnTo>
                    <a:pt x="2813" y="1522"/>
                  </a:lnTo>
                  <a:cubicBezTo>
                    <a:pt x="2813" y="1512"/>
                    <a:pt x="2813" y="1502"/>
                    <a:pt x="2816" y="1488"/>
                  </a:cubicBezTo>
                  <a:lnTo>
                    <a:pt x="2816" y="1475"/>
                  </a:lnTo>
                  <a:cubicBezTo>
                    <a:pt x="2816" y="1434"/>
                    <a:pt x="2786" y="1400"/>
                    <a:pt x="2745" y="1397"/>
                  </a:cubicBezTo>
                  <a:lnTo>
                    <a:pt x="2617" y="1390"/>
                  </a:lnTo>
                  <a:cubicBezTo>
                    <a:pt x="2617" y="1333"/>
                    <a:pt x="2614" y="1275"/>
                    <a:pt x="2603" y="1221"/>
                  </a:cubicBezTo>
                  <a:lnTo>
                    <a:pt x="2668" y="1204"/>
                  </a:lnTo>
                  <a:cubicBezTo>
                    <a:pt x="2705" y="1198"/>
                    <a:pt x="2735" y="1177"/>
                    <a:pt x="2752" y="1143"/>
                  </a:cubicBezTo>
                  <a:cubicBezTo>
                    <a:pt x="2772" y="1113"/>
                    <a:pt x="2779" y="1076"/>
                    <a:pt x="2769" y="1035"/>
                  </a:cubicBezTo>
                  <a:cubicBezTo>
                    <a:pt x="2732" y="914"/>
                    <a:pt x="2681" y="795"/>
                    <a:pt x="2617" y="690"/>
                  </a:cubicBezTo>
                  <a:cubicBezTo>
                    <a:pt x="2600" y="657"/>
                    <a:pt x="2570" y="633"/>
                    <a:pt x="2532" y="626"/>
                  </a:cubicBezTo>
                  <a:cubicBezTo>
                    <a:pt x="2522" y="623"/>
                    <a:pt x="2512" y="622"/>
                    <a:pt x="2503" y="622"/>
                  </a:cubicBezTo>
                  <a:cubicBezTo>
                    <a:pt x="2476" y="622"/>
                    <a:pt x="2450" y="632"/>
                    <a:pt x="2428" y="646"/>
                  </a:cubicBezTo>
                  <a:lnTo>
                    <a:pt x="2374" y="680"/>
                  </a:lnTo>
                  <a:cubicBezTo>
                    <a:pt x="2330" y="619"/>
                    <a:pt x="2279" y="565"/>
                    <a:pt x="2221" y="515"/>
                  </a:cubicBezTo>
                  <a:lnTo>
                    <a:pt x="2262" y="464"/>
                  </a:lnTo>
                  <a:cubicBezTo>
                    <a:pt x="2286" y="433"/>
                    <a:pt x="2296" y="396"/>
                    <a:pt x="2289" y="359"/>
                  </a:cubicBezTo>
                  <a:cubicBezTo>
                    <a:pt x="2286" y="325"/>
                    <a:pt x="2265" y="291"/>
                    <a:pt x="2235" y="271"/>
                  </a:cubicBezTo>
                  <a:lnTo>
                    <a:pt x="2188" y="237"/>
                  </a:lnTo>
                  <a:cubicBezTo>
                    <a:pt x="2188" y="234"/>
                    <a:pt x="2184" y="234"/>
                    <a:pt x="2181" y="231"/>
                  </a:cubicBezTo>
                  <a:cubicBezTo>
                    <a:pt x="2154" y="214"/>
                    <a:pt x="2127" y="197"/>
                    <a:pt x="2096" y="180"/>
                  </a:cubicBezTo>
                  <a:lnTo>
                    <a:pt x="2079" y="170"/>
                  </a:lnTo>
                  <a:cubicBezTo>
                    <a:pt x="2059" y="160"/>
                    <a:pt x="2039" y="150"/>
                    <a:pt x="2019" y="139"/>
                  </a:cubicBezTo>
                  <a:cubicBezTo>
                    <a:pt x="2008" y="136"/>
                    <a:pt x="2002" y="133"/>
                    <a:pt x="1995" y="129"/>
                  </a:cubicBezTo>
                  <a:cubicBezTo>
                    <a:pt x="1985" y="122"/>
                    <a:pt x="1975" y="119"/>
                    <a:pt x="1968" y="119"/>
                  </a:cubicBezTo>
                  <a:cubicBezTo>
                    <a:pt x="1949" y="110"/>
                    <a:pt x="1930" y="105"/>
                    <a:pt x="1910" y="105"/>
                  </a:cubicBezTo>
                  <a:cubicBezTo>
                    <a:pt x="1894" y="105"/>
                    <a:pt x="1878" y="108"/>
                    <a:pt x="1863" y="116"/>
                  </a:cubicBezTo>
                  <a:cubicBezTo>
                    <a:pt x="1826" y="129"/>
                    <a:pt x="1799" y="156"/>
                    <a:pt x="1785" y="193"/>
                  </a:cubicBezTo>
                  <a:lnTo>
                    <a:pt x="1765" y="254"/>
                  </a:lnTo>
                  <a:cubicBezTo>
                    <a:pt x="1718" y="237"/>
                    <a:pt x="1670" y="227"/>
                    <a:pt x="1623" y="221"/>
                  </a:cubicBezTo>
                  <a:cubicBezTo>
                    <a:pt x="1616" y="217"/>
                    <a:pt x="1606" y="217"/>
                    <a:pt x="1596" y="214"/>
                  </a:cubicBezTo>
                  <a:lnTo>
                    <a:pt x="1603" y="150"/>
                  </a:lnTo>
                  <a:cubicBezTo>
                    <a:pt x="1606" y="116"/>
                    <a:pt x="1596" y="79"/>
                    <a:pt x="1572" y="48"/>
                  </a:cubicBezTo>
                  <a:cubicBezTo>
                    <a:pt x="1545" y="21"/>
                    <a:pt x="1511" y="4"/>
                    <a:pt x="1474" y="1"/>
                  </a:cubicBezTo>
                  <a:cubicBezTo>
                    <a:pt x="1459" y="0"/>
                    <a:pt x="1443" y="0"/>
                    <a:pt x="1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48"/>
          <p:cNvGrpSpPr/>
          <p:nvPr/>
        </p:nvGrpSpPr>
        <p:grpSpPr>
          <a:xfrm>
            <a:off x="4862326" y="1911395"/>
            <a:ext cx="710652" cy="555215"/>
            <a:chOff x="5558138" y="1836208"/>
            <a:chExt cx="915082" cy="714931"/>
          </a:xfrm>
        </p:grpSpPr>
        <p:sp>
          <p:nvSpPr>
            <p:cNvPr id="1251" name="Google Shape;1251;p48"/>
            <p:cNvSpPr/>
            <p:nvPr/>
          </p:nvSpPr>
          <p:spPr>
            <a:xfrm>
              <a:off x="6206661" y="1845093"/>
              <a:ext cx="258131" cy="259726"/>
            </a:xfrm>
            <a:custGeom>
              <a:avLst/>
              <a:gdLst/>
              <a:ahLst/>
              <a:cxnLst/>
              <a:rect l="l" t="t" r="r" b="b"/>
              <a:pathLst>
                <a:path w="2266" h="2280" extrusionOk="0">
                  <a:moveTo>
                    <a:pt x="548" y="549"/>
                  </a:moveTo>
                  <a:cubicBezTo>
                    <a:pt x="573" y="549"/>
                    <a:pt x="599" y="559"/>
                    <a:pt x="622" y="582"/>
                  </a:cubicBezTo>
                  <a:cubicBezTo>
                    <a:pt x="701" y="663"/>
                    <a:pt x="622" y="774"/>
                    <a:pt x="537" y="774"/>
                  </a:cubicBezTo>
                  <a:cubicBezTo>
                    <a:pt x="512" y="774"/>
                    <a:pt x="486" y="764"/>
                    <a:pt x="464" y="741"/>
                  </a:cubicBezTo>
                  <a:cubicBezTo>
                    <a:pt x="385" y="660"/>
                    <a:pt x="462" y="549"/>
                    <a:pt x="548" y="549"/>
                  </a:cubicBezTo>
                  <a:close/>
                  <a:moveTo>
                    <a:pt x="992" y="681"/>
                  </a:moveTo>
                  <a:cubicBezTo>
                    <a:pt x="1017" y="681"/>
                    <a:pt x="1043" y="691"/>
                    <a:pt x="1065" y="714"/>
                  </a:cubicBezTo>
                  <a:cubicBezTo>
                    <a:pt x="1143" y="792"/>
                    <a:pt x="1067" y="904"/>
                    <a:pt x="982" y="904"/>
                  </a:cubicBezTo>
                  <a:cubicBezTo>
                    <a:pt x="956" y="904"/>
                    <a:pt x="930" y="894"/>
                    <a:pt x="906" y="870"/>
                  </a:cubicBezTo>
                  <a:cubicBezTo>
                    <a:pt x="828" y="791"/>
                    <a:pt x="907" y="681"/>
                    <a:pt x="992" y="681"/>
                  </a:cubicBezTo>
                  <a:close/>
                  <a:moveTo>
                    <a:pt x="1033" y="1110"/>
                  </a:moveTo>
                  <a:cubicBezTo>
                    <a:pt x="1058" y="1110"/>
                    <a:pt x="1084" y="1120"/>
                    <a:pt x="1106" y="1143"/>
                  </a:cubicBezTo>
                  <a:cubicBezTo>
                    <a:pt x="1184" y="1224"/>
                    <a:pt x="1108" y="1335"/>
                    <a:pt x="1022" y="1335"/>
                  </a:cubicBezTo>
                  <a:cubicBezTo>
                    <a:pt x="996" y="1335"/>
                    <a:pt x="970" y="1326"/>
                    <a:pt x="947" y="1302"/>
                  </a:cubicBezTo>
                  <a:cubicBezTo>
                    <a:pt x="869" y="1222"/>
                    <a:pt x="947" y="1110"/>
                    <a:pt x="1033" y="1110"/>
                  </a:cubicBezTo>
                  <a:close/>
                  <a:moveTo>
                    <a:pt x="1733" y="1491"/>
                  </a:moveTo>
                  <a:cubicBezTo>
                    <a:pt x="1759" y="1491"/>
                    <a:pt x="1786" y="1501"/>
                    <a:pt x="1809" y="1525"/>
                  </a:cubicBezTo>
                  <a:cubicBezTo>
                    <a:pt x="1887" y="1603"/>
                    <a:pt x="1809" y="1715"/>
                    <a:pt x="1725" y="1715"/>
                  </a:cubicBezTo>
                  <a:cubicBezTo>
                    <a:pt x="1699" y="1715"/>
                    <a:pt x="1673" y="1705"/>
                    <a:pt x="1650" y="1681"/>
                  </a:cubicBezTo>
                  <a:cubicBezTo>
                    <a:pt x="1572" y="1603"/>
                    <a:pt x="1648" y="1491"/>
                    <a:pt x="1733" y="1491"/>
                  </a:cubicBezTo>
                  <a:close/>
                  <a:moveTo>
                    <a:pt x="683" y="1"/>
                  </a:moveTo>
                  <a:lnTo>
                    <a:pt x="0" y="667"/>
                  </a:lnTo>
                  <a:lnTo>
                    <a:pt x="714" y="1394"/>
                  </a:lnTo>
                  <a:lnTo>
                    <a:pt x="873" y="1553"/>
                  </a:lnTo>
                  <a:lnTo>
                    <a:pt x="1586" y="2279"/>
                  </a:lnTo>
                  <a:lnTo>
                    <a:pt x="2266" y="1613"/>
                  </a:lnTo>
                  <a:lnTo>
                    <a:pt x="1552" y="887"/>
                  </a:lnTo>
                  <a:lnTo>
                    <a:pt x="1397" y="728"/>
                  </a:lnTo>
                  <a:lnTo>
                    <a:pt x="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8"/>
            <p:cNvSpPr/>
            <p:nvPr/>
          </p:nvSpPr>
          <p:spPr>
            <a:xfrm>
              <a:off x="6385737" y="2014941"/>
              <a:ext cx="35997" cy="25631"/>
            </a:xfrm>
            <a:custGeom>
              <a:avLst/>
              <a:gdLst/>
              <a:ahLst/>
              <a:cxnLst/>
              <a:rect l="l" t="t" r="r" b="b"/>
              <a:pathLst>
                <a:path w="316" h="225" extrusionOk="0">
                  <a:moveTo>
                    <a:pt x="161" y="0"/>
                  </a:moveTo>
                  <a:cubicBezTo>
                    <a:pt x="76" y="0"/>
                    <a:pt x="0" y="112"/>
                    <a:pt x="78" y="190"/>
                  </a:cubicBezTo>
                  <a:cubicBezTo>
                    <a:pt x="102" y="214"/>
                    <a:pt x="128" y="224"/>
                    <a:pt x="154" y="224"/>
                  </a:cubicBezTo>
                  <a:cubicBezTo>
                    <a:pt x="239" y="224"/>
                    <a:pt x="315" y="112"/>
                    <a:pt x="237" y="34"/>
                  </a:cubicBezTo>
                  <a:cubicBezTo>
                    <a:pt x="214" y="10"/>
                    <a:pt x="187"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8"/>
            <p:cNvSpPr/>
            <p:nvPr/>
          </p:nvSpPr>
          <p:spPr>
            <a:xfrm>
              <a:off x="6175106" y="1920961"/>
              <a:ext cx="212224" cy="215413"/>
            </a:xfrm>
            <a:custGeom>
              <a:avLst/>
              <a:gdLst/>
              <a:ahLst/>
              <a:cxnLst/>
              <a:rect l="l" t="t" r="r" b="b"/>
              <a:pathLst>
                <a:path w="1863" h="1891" extrusionOk="0">
                  <a:moveTo>
                    <a:pt x="281" y="1"/>
                  </a:moveTo>
                  <a:lnTo>
                    <a:pt x="0" y="275"/>
                  </a:lnTo>
                  <a:lnTo>
                    <a:pt x="78" y="356"/>
                  </a:lnTo>
                  <a:lnTo>
                    <a:pt x="791" y="1083"/>
                  </a:lnTo>
                  <a:lnTo>
                    <a:pt x="1505" y="1809"/>
                  </a:lnTo>
                  <a:lnTo>
                    <a:pt x="1582" y="1891"/>
                  </a:lnTo>
                  <a:lnTo>
                    <a:pt x="1863" y="1613"/>
                  </a:lnTo>
                  <a:lnTo>
                    <a:pt x="1150" y="890"/>
                  </a:lnTo>
                  <a:lnTo>
                    <a:pt x="994" y="728"/>
                  </a:lnTo>
                  <a:lnTo>
                    <a:pt x="2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8"/>
            <p:cNvSpPr/>
            <p:nvPr/>
          </p:nvSpPr>
          <p:spPr>
            <a:xfrm>
              <a:off x="6137286" y="1952174"/>
              <a:ext cx="218147" cy="221223"/>
            </a:xfrm>
            <a:custGeom>
              <a:avLst/>
              <a:gdLst/>
              <a:ahLst/>
              <a:cxnLst/>
              <a:rect l="l" t="t" r="r" b="b"/>
              <a:pathLst>
                <a:path w="1915" h="1942" extrusionOk="0">
                  <a:moveTo>
                    <a:pt x="332" y="1"/>
                  </a:moveTo>
                  <a:lnTo>
                    <a:pt x="1" y="329"/>
                  </a:lnTo>
                  <a:lnTo>
                    <a:pt x="79" y="406"/>
                  </a:lnTo>
                  <a:lnTo>
                    <a:pt x="359" y="690"/>
                  </a:lnTo>
                  <a:lnTo>
                    <a:pt x="792" y="1133"/>
                  </a:lnTo>
                  <a:lnTo>
                    <a:pt x="1228" y="1576"/>
                  </a:lnTo>
                  <a:lnTo>
                    <a:pt x="1505" y="1860"/>
                  </a:lnTo>
                  <a:lnTo>
                    <a:pt x="1583" y="1941"/>
                  </a:lnTo>
                  <a:lnTo>
                    <a:pt x="1914" y="1617"/>
                  </a:lnTo>
                  <a:lnTo>
                    <a:pt x="1837" y="1535"/>
                  </a:lnTo>
                  <a:lnTo>
                    <a:pt x="1123" y="809"/>
                  </a:lnTo>
                  <a:lnTo>
                    <a:pt x="410" y="82"/>
                  </a:lnTo>
                  <a:lnTo>
                    <a:pt x="3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8"/>
            <p:cNvSpPr/>
            <p:nvPr/>
          </p:nvSpPr>
          <p:spPr>
            <a:xfrm>
              <a:off x="6305540" y="1971540"/>
              <a:ext cx="36111" cy="25745"/>
            </a:xfrm>
            <a:custGeom>
              <a:avLst/>
              <a:gdLst/>
              <a:ahLst/>
              <a:cxnLst/>
              <a:rect l="l" t="t" r="r" b="b"/>
              <a:pathLst>
                <a:path w="317" h="226" extrusionOk="0">
                  <a:moveTo>
                    <a:pt x="165" y="0"/>
                  </a:moveTo>
                  <a:cubicBezTo>
                    <a:pt x="79" y="0"/>
                    <a:pt x="1" y="112"/>
                    <a:pt x="79" y="192"/>
                  </a:cubicBezTo>
                  <a:cubicBezTo>
                    <a:pt x="102" y="216"/>
                    <a:pt x="128" y="225"/>
                    <a:pt x="154" y="225"/>
                  </a:cubicBezTo>
                  <a:cubicBezTo>
                    <a:pt x="240" y="225"/>
                    <a:pt x="316" y="114"/>
                    <a:pt x="238" y="33"/>
                  </a:cubicBezTo>
                  <a:cubicBezTo>
                    <a:pt x="216" y="10"/>
                    <a:pt x="190" y="0"/>
                    <a:pt x="1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8"/>
            <p:cNvSpPr/>
            <p:nvPr/>
          </p:nvSpPr>
          <p:spPr>
            <a:xfrm>
              <a:off x="6300983" y="1922670"/>
              <a:ext cx="36111" cy="25403"/>
            </a:xfrm>
            <a:custGeom>
              <a:avLst/>
              <a:gdLst/>
              <a:ahLst/>
              <a:cxnLst/>
              <a:rect l="l" t="t" r="r" b="b"/>
              <a:pathLst>
                <a:path w="317" h="223" extrusionOk="0">
                  <a:moveTo>
                    <a:pt x="165" y="0"/>
                  </a:moveTo>
                  <a:cubicBezTo>
                    <a:pt x="79" y="0"/>
                    <a:pt x="0" y="110"/>
                    <a:pt x="78" y="189"/>
                  </a:cubicBezTo>
                  <a:cubicBezTo>
                    <a:pt x="102" y="213"/>
                    <a:pt x="128" y="223"/>
                    <a:pt x="154" y="223"/>
                  </a:cubicBezTo>
                  <a:cubicBezTo>
                    <a:pt x="240" y="223"/>
                    <a:pt x="316" y="111"/>
                    <a:pt x="241" y="33"/>
                  </a:cubicBezTo>
                  <a:cubicBezTo>
                    <a:pt x="217" y="10"/>
                    <a:pt x="191" y="0"/>
                    <a:pt x="1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8"/>
            <p:cNvSpPr/>
            <p:nvPr/>
          </p:nvSpPr>
          <p:spPr>
            <a:xfrm>
              <a:off x="6250519" y="1907633"/>
              <a:ext cx="35997" cy="25745"/>
            </a:xfrm>
            <a:custGeom>
              <a:avLst/>
              <a:gdLst/>
              <a:ahLst/>
              <a:cxnLst/>
              <a:rect l="l" t="t" r="r" b="b"/>
              <a:pathLst>
                <a:path w="316" h="226" extrusionOk="0">
                  <a:moveTo>
                    <a:pt x="163" y="0"/>
                  </a:moveTo>
                  <a:cubicBezTo>
                    <a:pt x="77" y="0"/>
                    <a:pt x="0" y="111"/>
                    <a:pt x="79" y="192"/>
                  </a:cubicBezTo>
                  <a:cubicBezTo>
                    <a:pt x="101" y="215"/>
                    <a:pt x="127" y="225"/>
                    <a:pt x="152" y="225"/>
                  </a:cubicBezTo>
                  <a:cubicBezTo>
                    <a:pt x="237" y="225"/>
                    <a:pt x="316" y="114"/>
                    <a:pt x="237" y="33"/>
                  </a:cubicBezTo>
                  <a:cubicBezTo>
                    <a:pt x="214" y="10"/>
                    <a:pt x="188" y="0"/>
                    <a:pt x="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8"/>
            <p:cNvSpPr/>
            <p:nvPr/>
          </p:nvSpPr>
          <p:spPr>
            <a:xfrm>
              <a:off x="5898519" y="1989538"/>
              <a:ext cx="419207" cy="417954"/>
            </a:xfrm>
            <a:custGeom>
              <a:avLst/>
              <a:gdLst/>
              <a:ahLst/>
              <a:cxnLst/>
              <a:rect l="l" t="t" r="r" b="b"/>
              <a:pathLst>
                <a:path w="3680" h="3669" extrusionOk="0">
                  <a:moveTo>
                    <a:pt x="2097" y="1"/>
                  </a:moveTo>
                  <a:lnTo>
                    <a:pt x="1" y="2056"/>
                  </a:lnTo>
                  <a:lnTo>
                    <a:pt x="356" y="2421"/>
                  </a:lnTo>
                  <a:lnTo>
                    <a:pt x="711" y="2783"/>
                  </a:lnTo>
                  <a:lnTo>
                    <a:pt x="792" y="2864"/>
                  </a:lnTo>
                  <a:lnTo>
                    <a:pt x="870" y="2945"/>
                  </a:lnTo>
                  <a:lnTo>
                    <a:pt x="1228" y="3307"/>
                  </a:lnTo>
                  <a:lnTo>
                    <a:pt x="1583" y="3669"/>
                  </a:lnTo>
                  <a:lnTo>
                    <a:pt x="3679" y="1613"/>
                  </a:lnTo>
                  <a:lnTo>
                    <a:pt x="3601" y="1532"/>
                  </a:lnTo>
                  <a:lnTo>
                    <a:pt x="3324" y="1248"/>
                  </a:lnTo>
                  <a:lnTo>
                    <a:pt x="2888" y="805"/>
                  </a:lnTo>
                  <a:lnTo>
                    <a:pt x="2455" y="362"/>
                  </a:lnTo>
                  <a:lnTo>
                    <a:pt x="2175" y="78"/>
                  </a:lnTo>
                  <a:lnTo>
                    <a:pt x="20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8"/>
            <p:cNvSpPr/>
            <p:nvPr/>
          </p:nvSpPr>
          <p:spPr>
            <a:xfrm>
              <a:off x="5876191" y="2223749"/>
              <a:ext cx="202655" cy="197984"/>
            </a:xfrm>
            <a:custGeom>
              <a:avLst/>
              <a:gdLst/>
              <a:ahLst/>
              <a:cxnLst/>
              <a:rect l="l" t="t" r="r" b="b"/>
              <a:pathLst>
                <a:path w="1779" h="1738" extrusionOk="0">
                  <a:moveTo>
                    <a:pt x="197" y="0"/>
                  </a:moveTo>
                  <a:lnTo>
                    <a:pt x="173" y="24"/>
                  </a:lnTo>
                  <a:lnTo>
                    <a:pt x="1" y="1062"/>
                  </a:lnTo>
                  <a:lnTo>
                    <a:pt x="1062" y="1684"/>
                  </a:lnTo>
                  <a:lnTo>
                    <a:pt x="1069" y="1738"/>
                  </a:lnTo>
                  <a:lnTo>
                    <a:pt x="1755" y="1636"/>
                  </a:lnTo>
                  <a:lnTo>
                    <a:pt x="1779" y="1613"/>
                  </a:lnTo>
                  <a:lnTo>
                    <a:pt x="1424" y="1251"/>
                  </a:lnTo>
                  <a:lnTo>
                    <a:pt x="1066" y="889"/>
                  </a:lnTo>
                  <a:lnTo>
                    <a:pt x="988" y="808"/>
                  </a:lnTo>
                  <a:lnTo>
                    <a:pt x="907" y="727"/>
                  </a:lnTo>
                  <a:lnTo>
                    <a:pt x="552" y="365"/>
                  </a:lnTo>
                  <a:lnTo>
                    <a:pt x="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8"/>
            <p:cNvSpPr/>
            <p:nvPr/>
          </p:nvSpPr>
          <p:spPr>
            <a:xfrm>
              <a:off x="5863888" y="2344613"/>
              <a:ext cx="134078" cy="94094"/>
            </a:xfrm>
            <a:custGeom>
              <a:avLst/>
              <a:gdLst/>
              <a:ahLst/>
              <a:cxnLst/>
              <a:rect l="l" t="t" r="r" b="b"/>
              <a:pathLst>
                <a:path w="1177" h="826" extrusionOk="0">
                  <a:moveTo>
                    <a:pt x="109" y="1"/>
                  </a:moveTo>
                  <a:lnTo>
                    <a:pt x="0" y="667"/>
                  </a:lnTo>
                  <a:lnTo>
                    <a:pt x="156" y="826"/>
                  </a:lnTo>
                  <a:lnTo>
                    <a:pt x="1177" y="677"/>
                  </a:lnTo>
                  <a:lnTo>
                    <a:pt x="1170" y="623"/>
                  </a:lnTo>
                  <a:lnTo>
                    <a:pt x="1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8"/>
            <p:cNvSpPr/>
            <p:nvPr/>
          </p:nvSpPr>
          <p:spPr>
            <a:xfrm>
              <a:off x="6136945" y="1989766"/>
              <a:ext cx="100245" cy="100017"/>
            </a:xfrm>
            <a:custGeom>
              <a:avLst/>
              <a:gdLst/>
              <a:ahLst/>
              <a:cxnLst/>
              <a:rect l="l" t="t" r="r" b="b"/>
              <a:pathLst>
                <a:path w="880" h="878" extrusionOk="0">
                  <a:moveTo>
                    <a:pt x="80" y="1"/>
                  </a:moveTo>
                  <a:cubicBezTo>
                    <a:pt x="62" y="1"/>
                    <a:pt x="44" y="7"/>
                    <a:pt x="31" y="22"/>
                  </a:cubicBezTo>
                  <a:cubicBezTo>
                    <a:pt x="0" y="53"/>
                    <a:pt x="0" y="100"/>
                    <a:pt x="28" y="130"/>
                  </a:cubicBezTo>
                  <a:lnTo>
                    <a:pt x="744" y="857"/>
                  </a:lnTo>
                  <a:cubicBezTo>
                    <a:pt x="758" y="871"/>
                    <a:pt x="778" y="878"/>
                    <a:pt x="795" y="878"/>
                  </a:cubicBezTo>
                  <a:cubicBezTo>
                    <a:pt x="815" y="878"/>
                    <a:pt x="832" y="871"/>
                    <a:pt x="849" y="857"/>
                  </a:cubicBezTo>
                  <a:cubicBezTo>
                    <a:pt x="879" y="827"/>
                    <a:pt x="879" y="780"/>
                    <a:pt x="849" y="749"/>
                  </a:cubicBezTo>
                  <a:lnTo>
                    <a:pt x="136" y="22"/>
                  </a:lnTo>
                  <a:cubicBezTo>
                    <a:pt x="120" y="8"/>
                    <a:pt x="100" y="1"/>
                    <a:pt x="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8"/>
            <p:cNvSpPr/>
            <p:nvPr/>
          </p:nvSpPr>
          <p:spPr>
            <a:xfrm>
              <a:off x="6174309" y="1952971"/>
              <a:ext cx="100245" cy="99790"/>
            </a:xfrm>
            <a:custGeom>
              <a:avLst/>
              <a:gdLst/>
              <a:ahLst/>
              <a:cxnLst/>
              <a:rect l="l" t="t" r="r" b="b"/>
              <a:pathLst>
                <a:path w="880" h="876" extrusionOk="0">
                  <a:moveTo>
                    <a:pt x="83" y="1"/>
                  </a:moveTo>
                  <a:cubicBezTo>
                    <a:pt x="64" y="1"/>
                    <a:pt x="46" y="8"/>
                    <a:pt x="31" y="21"/>
                  </a:cubicBezTo>
                  <a:cubicBezTo>
                    <a:pt x="0" y="51"/>
                    <a:pt x="0" y="98"/>
                    <a:pt x="31" y="129"/>
                  </a:cubicBezTo>
                  <a:lnTo>
                    <a:pt x="744" y="856"/>
                  </a:lnTo>
                  <a:cubicBezTo>
                    <a:pt x="758" y="869"/>
                    <a:pt x="778" y="876"/>
                    <a:pt x="798" y="876"/>
                  </a:cubicBezTo>
                  <a:cubicBezTo>
                    <a:pt x="815" y="876"/>
                    <a:pt x="835" y="869"/>
                    <a:pt x="849" y="856"/>
                  </a:cubicBezTo>
                  <a:cubicBezTo>
                    <a:pt x="879" y="825"/>
                    <a:pt x="879" y="778"/>
                    <a:pt x="852" y="751"/>
                  </a:cubicBezTo>
                  <a:lnTo>
                    <a:pt x="139" y="24"/>
                  </a:lnTo>
                  <a:cubicBezTo>
                    <a:pt x="123" y="8"/>
                    <a:pt x="103" y="1"/>
                    <a:pt x="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8"/>
            <p:cNvSpPr/>
            <p:nvPr/>
          </p:nvSpPr>
          <p:spPr>
            <a:xfrm>
              <a:off x="5979057" y="2072697"/>
              <a:ext cx="258131" cy="251638"/>
            </a:xfrm>
            <a:custGeom>
              <a:avLst/>
              <a:gdLst/>
              <a:ahLst/>
              <a:cxnLst/>
              <a:rect l="l" t="t" r="r" b="b"/>
              <a:pathLst>
                <a:path w="2266" h="2209" extrusionOk="0">
                  <a:moveTo>
                    <a:pt x="2181" y="1"/>
                  </a:moveTo>
                  <a:cubicBezTo>
                    <a:pt x="2162" y="1"/>
                    <a:pt x="2144" y="8"/>
                    <a:pt x="2130" y="21"/>
                  </a:cubicBezTo>
                  <a:lnTo>
                    <a:pt x="31" y="2080"/>
                  </a:lnTo>
                  <a:cubicBezTo>
                    <a:pt x="0" y="2110"/>
                    <a:pt x="0" y="2158"/>
                    <a:pt x="31" y="2185"/>
                  </a:cubicBezTo>
                  <a:cubicBezTo>
                    <a:pt x="44" y="2202"/>
                    <a:pt x="65" y="2208"/>
                    <a:pt x="85" y="2208"/>
                  </a:cubicBezTo>
                  <a:cubicBezTo>
                    <a:pt x="102" y="2208"/>
                    <a:pt x="122" y="2202"/>
                    <a:pt x="136" y="2188"/>
                  </a:cubicBezTo>
                  <a:lnTo>
                    <a:pt x="2235" y="129"/>
                  </a:lnTo>
                  <a:cubicBezTo>
                    <a:pt x="2265" y="99"/>
                    <a:pt x="2265" y="52"/>
                    <a:pt x="2235" y="21"/>
                  </a:cubicBezTo>
                  <a:cubicBezTo>
                    <a:pt x="2220" y="8"/>
                    <a:pt x="2200" y="1"/>
                    <a:pt x="2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8"/>
            <p:cNvSpPr/>
            <p:nvPr/>
          </p:nvSpPr>
          <p:spPr>
            <a:xfrm>
              <a:off x="5933946" y="2022232"/>
              <a:ext cx="253575" cy="247423"/>
            </a:xfrm>
            <a:custGeom>
              <a:avLst/>
              <a:gdLst/>
              <a:ahLst/>
              <a:cxnLst/>
              <a:rect l="l" t="t" r="r" b="b"/>
              <a:pathLst>
                <a:path w="2226" h="2172" extrusionOk="0">
                  <a:moveTo>
                    <a:pt x="2144" y="1"/>
                  </a:moveTo>
                  <a:cubicBezTo>
                    <a:pt x="2125" y="1"/>
                    <a:pt x="2105" y="8"/>
                    <a:pt x="2090" y="21"/>
                  </a:cubicBezTo>
                  <a:lnTo>
                    <a:pt x="31" y="2043"/>
                  </a:lnTo>
                  <a:cubicBezTo>
                    <a:pt x="1" y="2070"/>
                    <a:pt x="1" y="2117"/>
                    <a:pt x="31" y="2148"/>
                  </a:cubicBezTo>
                  <a:cubicBezTo>
                    <a:pt x="45" y="2165"/>
                    <a:pt x="65" y="2171"/>
                    <a:pt x="82" y="2171"/>
                  </a:cubicBezTo>
                  <a:cubicBezTo>
                    <a:pt x="102" y="2171"/>
                    <a:pt x="122" y="2165"/>
                    <a:pt x="136" y="2148"/>
                  </a:cubicBezTo>
                  <a:lnTo>
                    <a:pt x="2195" y="129"/>
                  </a:lnTo>
                  <a:cubicBezTo>
                    <a:pt x="2225" y="99"/>
                    <a:pt x="2225" y="52"/>
                    <a:pt x="2195" y="21"/>
                  </a:cubicBezTo>
                  <a:cubicBezTo>
                    <a:pt x="2181" y="8"/>
                    <a:pt x="2163" y="1"/>
                    <a:pt x="2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8"/>
            <p:cNvSpPr/>
            <p:nvPr/>
          </p:nvSpPr>
          <p:spPr>
            <a:xfrm>
              <a:off x="5854661" y="1836208"/>
              <a:ext cx="618558" cy="610926"/>
            </a:xfrm>
            <a:custGeom>
              <a:avLst/>
              <a:gdLst/>
              <a:ahLst/>
              <a:cxnLst/>
              <a:rect l="l" t="t" r="r" b="b"/>
              <a:pathLst>
                <a:path w="5430" h="5363" extrusionOk="0">
                  <a:moveTo>
                    <a:pt x="3770" y="184"/>
                  </a:moveTo>
                  <a:lnTo>
                    <a:pt x="5251" y="1691"/>
                  </a:lnTo>
                  <a:lnTo>
                    <a:pt x="1914" y="4964"/>
                  </a:lnTo>
                  <a:lnTo>
                    <a:pt x="1910" y="4967"/>
                  </a:lnTo>
                  <a:lnTo>
                    <a:pt x="264" y="5211"/>
                  </a:lnTo>
                  <a:lnTo>
                    <a:pt x="159" y="5103"/>
                  </a:lnTo>
                  <a:lnTo>
                    <a:pt x="264" y="4477"/>
                  </a:lnTo>
                  <a:lnTo>
                    <a:pt x="430" y="3463"/>
                  </a:lnTo>
                  <a:lnTo>
                    <a:pt x="3770" y="184"/>
                  </a:lnTo>
                  <a:close/>
                  <a:moveTo>
                    <a:pt x="3773" y="1"/>
                  </a:moveTo>
                  <a:cubicBezTo>
                    <a:pt x="3753" y="1"/>
                    <a:pt x="3733" y="11"/>
                    <a:pt x="3719" y="25"/>
                  </a:cubicBezTo>
                  <a:lnTo>
                    <a:pt x="332" y="3348"/>
                  </a:lnTo>
                  <a:lnTo>
                    <a:pt x="311" y="3372"/>
                  </a:lnTo>
                  <a:cubicBezTo>
                    <a:pt x="298" y="3382"/>
                    <a:pt x="291" y="3399"/>
                    <a:pt x="288" y="3412"/>
                  </a:cubicBezTo>
                  <a:lnTo>
                    <a:pt x="7" y="5116"/>
                  </a:lnTo>
                  <a:cubicBezTo>
                    <a:pt x="0" y="5140"/>
                    <a:pt x="10" y="5163"/>
                    <a:pt x="27" y="5180"/>
                  </a:cubicBezTo>
                  <a:lnTo>
                    <a:pt x="183" y="5343"/>
                  </a:lnTo>
                  <a:cubicBezTo>
                    <a:pt x="196" y="5356"/>
                    <a:pt x="217" y="5363"/>
                    <a:pt x="237" y="5363"/>
                  </a:cubicBezTo>
                  <a:lnTo>
                    <a:pt x="247" y="5363"/>
                  </a:lnTo>
                  <a:lnTo>
                    <a:pt x="1958" y="5113"/>
                  </a:lnTo>
                  <a:cubicBezTo>
                    <a:pt x="1971" y="5109"/>
                    <a:pt x="1985" y="5103"/>
                    <a:pt x="1998" y="5092"/>
                  </a:cubicBezTo>
                  <a:lnTo>
                    <a:pt x="5410" y="1745"/>
                  </a:lnTo>
                  <a:cubicBezTo>
                    <a:pt x="5423" y="1729"/>
                    <a:pt x="5430" y="1712"/>
                    <a:pt x="5430" y="1691"/>
                  </a:cubicBezTo>
                  <a:cubicBezTo>
                    <a:pt x="5430" y="1671"/>
                    <a:pt x="5423" y="1651"/>
                    <a:pt x="5410" y="1637"/>
                  </a:cubicBezTo>
                  <a:lnTo>
                    <a:pt x="3827" y="25"/>
                  </a:lnTo>
                  <a:cubicBezTo>
                    <a:pt x="3811" y="11"/>
                    <a:pt x="3794" y="4"/>
                    <a:pt x="37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8"/>
            <p:cNvSpPr/>
            <p:nvPr/>
          </p:nvSpPr>
          <p:spPr>
            <a:xfrm>
              <a:off x="5888950" y="2215319"/>
              <a:ext cx="199237" cy="201060"/>
            </a:xfrm>
            <a:custGeom>
              <a:avLst/>
              <a:gdLst/>
              <a:ahLst/>
              <a:cxnLst/>
              <a:rect l="l" t="t" r="r" b="b"/>
              <a:pathLst>
                <a:path w="1749" h="1765" extrusionOk="0">
                  <a:moveTo>
                    <a:pt x="85" y="1"/>
                  </a:moveTo>
                  <a:cubicBezTo>
                    <a:pt x="65" y="1"/>
                    <a:pt x="46" y="8"/>
                    <a:pt x="31" y="23"/>
                  </a:cubicBezTo>
                  <a:cubicBezTo>
                    <a:pt x="0" y="50"/>
                    <a:pt x="0" y="98"/>
                    <a:pt x="31" y="128"/>
                  </a:cubicBezTo>
                  <a:lnTo>
                    <a:pt x="1613" y="1741"/>
                  </a:lnTo>
                  <a:cubicBezTo>
                    <a:pt x="1626" y="1758"/>
                    <a:pt x="1647" y="1764"/>
                    <a:pt x="1667" y="1764"/>
                  </a:cubicBezTo>
                  <a:cubicBezTo>
                    <a:pt x="1687" y="1764"/>
                    <a:pt x="1704" y="1758"/>
                    <a:pt x="1721" y="1741"/>
                  </a:cubicBezTo>
                  <a:cubicBezTo>
                    <a:pt x="1748" y="1714"/>
                    <a:pt x="1748" y="1666"/>
                    <a:pt x="1721" y="1636"/>
                  </a:cubicBezTo>
                  <a:lnTo>
                    <a:pt x="139" y="23"/>
                  </a:lnTo>
                  <a:cubicBezTo>
                    <a:pt x="124" y="8"/>
                    <a:pt x="104" y="1"/>
                    <a:pt x="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8"/>
            <p:cNvSpPr/>
            <p:nvPr/>
          </p:nvSpPr>
          <p:spPr>
            <a:xfrm>
              <a:off x="6197434" y="1912531"/>
              <a:ext cx="199237" cy="200718"/>
            </a:xfrm>
            <a:custGeom>
              <a:avLst/>
              <a:gdLst/>
              <a:ahLst/>
              <a:cxnLst/>
              <a:rect l="l" t="t" r="r" b="b"/>
              <a:pathLst>
                <a:path w="1749" h="1762" extrusionOk="0">
                  <a:moveTo>
                    <a:pt x="84" y="0"/>
                  </a:moveTo>
                  <a:cubicBezTo>
                    <a:pt x="65" y="0"/>
                    <a:pt x="46" y="7"/>
                    <a:pt x="31" y="21"/>
                  </a:cubicBezTo>
                  <a:cubicBezTo>
                    <a:pt x="0" y="51"/>
                    <a:pt x="0" y="98"/>
                    <a:pt x="31" y="129"/>
                  </a:cubicBezTo>
                  <a:lnTo>
                    <a:pt x="1613" y="1741"/>
                  </a:lnTo>
                  <a:cubicBezTo>
                    <a:pt x="1626" y="1755"/>
                    <a:pt x="1647" y="1762"/>
                    <a:pt x="1667" y="1762"/>
                  </a:cubicBezTo>
                  <a:cubicBezTo>
                    <a:pt x="1684" y="1762"/>
                    <a:pt x="1704" y="1755"/>
                    <a:pt x="1718" y="1741"/>
                  </a:cubicBezTo>
                  <a:cubicBezTo>
                    <a:pt x="1748" y="1711"/>
                    <a:pt x="1748" y="1664"/>
                    <a:pt x="1721" y="1637"/>
                  </a:cubicBezTo>
                  <a:lnTo>
                    <a:pt x="135" y="21"/>
                  </a:lnTo>
                  <a:cubicBezTo>
                    <a:pt x="122" y="7"/>
                    <a:pt x="103" y="0"/>
                    <a:pt x="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8"/>
            <p:cNvSpPr/>
            <p:nvPr/>
          </p:nvSpPr>
          <p:spPr>
            <a:xfrm>
              <a:off x="6218167" y="2072583"/>
              <a:ext cx="99903" cy="100017"/>
            </a:xfrm>
            <a:custGeom>
              <a:avLst/>
              <a:gdLst/>
              <a:ahLst/>
              <a:cxnLst/>
              <a:rect l="l" t="t" r="r" b="b"/>
              <a:pathLst>
                <a:path w="877" h="878" extrusionOk="0">
                  <a:moveTo>
                    <a:pt x="81" y="1"/>
                  </a:moveTo>
                  <a:cubicBezTo>
                    <a:pt x="62" y="1"/>
                    <a:pt x="44" y="7"/>
                    <a:pt x="31" y="22"/>
                  </a:cubicBezTo>
                  <a:cubicBezTo>
                    <a:pt x="1" y="53"/>
                    <a:pt x="1" y="100"/>
                    <a:pt x="28" y="130"/>
                  </a:cubicBezTo>
                  <a:lnTo>
                    <a:pt x="741" y="854"/>
                  </a:lnTo>
                  <a:cubicBezTo>
                    <a:pt x="758" y="871"/>
                    <a:pt x="775" y="877"/>
                    <a:pt x="795" y="877"/>
                  </a:cubicBezTo>
                  <a:cubicBezTo>
                    <a:pt x="816" y="877"/>
                    <a:pt x="833" y="871"/>
                    <a:pt x="846" y="857"/>
                  </a:cubicBezTo>
                  <a:cubicBezTo>
                    <a:pt x="876" y="827"/>
                    <a:pt x="876" y="779"/>
                    <a:pt x="849" y="749"/>
                  </a:cubicBezTo>
                  <a:lnTo>
                    <a:pt x="136" y="22"/>
                  </a:lnTo>
                  <a:cubicBezTo>
                    <a:pt x="120" y="8"/>
                    <a:pt x="100" y="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8"/>
            <p:cNvSpPr/>
            <p:nvPr/>
          </p:nvSpPr>
          <p:spPr>
            <a:xfrm>
              <a:off x="6255531" y="2035788"/>
              <a:ext cx="100245" cy="99790"/>
            </a:xfrm>
            <a:custGeom>
              <a:avLst/>
              <a:gdLst/>
              <a:ahLst/>
              <a:cxnLst/>
              <a:rect l="l" t="t" r="r" b="b"/>
              <a:pathLst>
                <a:path w="880" h="876" extrusionOk="0">
                  <a:moveTo>
                    <a:pt x="84" y="1"/>
                  </a:moveTo>
                  <a:cubicBezTo>
                    <a:pt x="65" y="1"/>
                    <a:pt x="46" y="7"/>
                    <a:pt x="31" y="21"/>
                  </a:cubicBezTo>
                  <a:cubicBezTo>
                    <a:pt x="4" y="51"/>
                    <a:pt x="1" y="98"/>
                    <a:pt x="31" y="129"/>
                  </a:cubicBezTo>
                  <a:lnTo>
                    <a:pt x="745" y="856"/>
                  </a:lnTo>
                  <a:cubicBezTo>
                    <a:pt x="758" y="869"/>
                    <a:pt x="778" y="876"/>
                    <a:pt x="799" y="876"/>
                  </a:cubicBezTo>
                  <a:cubicBezTo>
                    <a:pt x="816" y="876"/>
                    <a:pt x="836" y="869"/>
                    <a:pt x="849" y="856"/>
                  </a:cubicBezTo>
                  <a:cubicBezTo>
                    <a:pt x="880" y="825"/>
                    <a:pt x="880" y="778"/>
                    <a:pt x="853" y="747"/>
                  </a:cubicBezTo>
                  <a:lnTo>
                    <a:pt x="139" y="24"/>
                  </a:lnTo>
                  <a:cubicBezTo>
                    <a:pt x="124" y="8"/>
                    <a:pt x="104" y="1"/>
                    <a:pt x="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8"/>
            <p:cNvSpPr/>
            <p:nvPr/>
          </p:nvSpPr>
          <p:spPr>
            <a:xfrm>
              <a:off x="6033395" y="2123161"/>
              <a:ext cx="253119" cy="247423"/>
            </a:xfrm>
            <a:custGeom>
              <a:avLst/>
              <a:gdLst/>
              <a:ahLst/>
              <a:cxnLst/>
              <a:rect l="l" t="t" r="r" b="b"/>
              <a:pathLst>
                <a:path w="2222" h="2172" extrusionOk="0">
                  <a:moveTo>
                    <a:pt x="2140" y="1"/>
                  </a:moveTo>
                  <a:cubicBezTo>
                    <a:pt x="2121" y="1"/>
                    <a:pt x="2101" y="7"/>
                    <a:pt x="2086" y="21"/>
                  </a:cubicBezTo>
                  <a:lnTo>
                    <a:pt x="27" y="2043"/>
                  </a:lnTo>
                  <a:cubicBezTo>
                    <a:pt x="0" y="2073"/>
                    <a:pt x="0" y="2120"/>
                    <a:pt x="27" y="2147"/>
                  </a:cubicBezTo>
                  <a:cubicBezTo>
                    <a:pt x="44" y="2164"/>
                    <a:pt x="61" y="2171"/>
                    <a:pt x="81" y="2171"/>
                  </a:cubicBezTo>
                  <a:cubicBezTo>
                    <a:pt x="101" y="2171"/>
                    <a:pt x="118" y="2164"/>
                    <a:pt x="135" y="2151"/>
                  </a:cubicBezTo>
                  <a:lnTo>
                    <a:pt x="2191" y="129"/>
                  </a:lnTo>
                  <a:cubicBezTo>
                    <a:pt x="2221" y="99"/>
                    <a:pt x="2221" y="51"/>
                    <a:pt x="2194" y="21"/>
                  </a:cubicBezTo>
                  <a:cubicBezTo>
                    <a:pt x="2179" y="7"/>
                    <a:pt x="2160" y="1"/>
                    <a:pt x="2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8"/>
            <p:cNvSpPr/>
            <p:nvPr/>
          </p:nvSpPr>
          <p:spPr>
            <a:xfrm>
              <a:off x="5866622" y="2336184"/>
              <a:ext cx="140229" cy="88284"/>
            </a:xfrm>
            <a:custGeom>
              <a:avLst/>
              <a:gdLst/>
              <a:ahLst/>
              <a:cxnLst/>
              <a:rect l="l" t="t" r="r" b="b"/>
              <a:pathLst>
                <a:path w="1231" h="775" extrusionOk="0">
                  <a:moveTo>
                    <a:pt x="87" y="1"/>
                  </a:moveTo>
                  <a:cubicBezTo>
                    <a:pt x="60" y="1"/>
                    <a:pt x="34" y="14"/>
                    <a:pt x="20" y="37"/>
                  </a:cubicBezTo>
                  <a:cubicBezTo>
                    <a:pt x="0" y="75"/>
                    <a:pt x="10" y="119"/>
                    <a:pt x="47" y="142"/>
                  </a:cubicBezTo>
                  <a:lnTo>
                    <a:pt x="1106" y="764"/>
                  </a:lnTo>
                  <a:cubicBezTo>
                    <a:pt x="1119" y="771"/>
                    <a:pt x="1133" y="774"/>
                    <a:pt x="1146" y="774"/>
                  </a:cubicBezTo>
                  <a:cubicBezTo>
                    <a:pt x="1170" y="774"/>
                    <a:pt x="1197" y="761"/>
                    <a:pt x="1210" y="737"/>
                  </a:cubicBezTo>
                  <a:cubicBezTo>
                    <a:pt x="1231" y="700"/>
                    <a:pt x="1221" y="656"/>
                    <a:pt x="1183" y="632"/>
                  </a:cubicBezTo>
                  <a:lnTo>
                    <a:pt x="122" y="10"/>
                  </a:lnTo>
                  <a:cubicBezTo>
                    <a:pt x="111" y="4"/>
                    <a:pt x="99" y="1"/>
                    <a:pt x="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8"/>
            <p:cNvSpPr/>
            <p:nvPr/>
          </p:nvSpPr>
          <p:spPr>
            <a:xfrm>
              <a:off x="5558138" y="1836436"/>
              <a:ext cx="305064" cy="714703"/>
            </a:xfrm>
            <a:custGeom>
              <a:avLst/>
              <a:gdLst/>
              <a:ahLst/>
              <a:cxnLst/>
              <a:rect l="l" t="t" r="r" b="b"/>
              <a:pathLst>
                <a:path w="2678" h="6274" extrusionOk="0">
                  <a:moveTo>
                    <a:pt x="1249" y="1"/>
                  </a:moveTo>
                  <a:cubicBezTo>
                    <a:pt x="1065" y="1"/>
                    <a:pt x="870" y="46"/>
                    <a:pt x="680" y="134"/>
                  </a:cubicBezTo>
                  <a:cubicBezTo>
                    <a:pt x="433" y="249"/>
                    <a:pt x="227" y="422"/>
                    <a:pt x="37" y="587"/>
                  </a:cubicBezTo>
                  <a:cubicBezTo>
                    <a:pt x="7" y="614"/>
                    <a:pt x="3" y="662"/>
                    <a:pt x="31" y="695"/>
                  </a:cubicBezTo>
                  <a:cubicBezTo>
                    <a:pt x="46" y="711"/>
                    <a:pt x="66" y="719"/>
                    <a:pt x="86" y="719"/>
                  </a:cubicBezTo>
                  <a:cubicBezTo>
                    <a:pt x="105" y="719"/>
                    <a:pt x="124" y="712"/>
                    <a:pt x="139" y="699"/>
                  </a:cubicBezTo>
                  <a:cubicBezTo>
                    <a:pt x="318" y="540"/>
                    <a:pt x="514" y="378"/>
                    <a:pt x="744" y="269"/>
                  </a:cubicBezTo>
                  <a:cubicBezTo>
                    <a:pt x="912" y="190"/>
                    <a:pt x="1086" y="150"/>
                    <a:pt x="1248" y="150"/>
                  </a:cubicBezTo>
                  <a:cubicBezTo>
                    <a:pt x="1322" y="150"/>
                    <a:pt x="1393" y="158"/>
                    <a:pt x="1461" y="175"/>
                  </a:cubicBezTo>
                  <a:cubicBezTo>
                    <a:pt x="1701" y="236"/>
                    <a:pt x="1887" y="411"/>
                    <a:pt x="1917" y="608"/>
                  </a:cubicBezTo>
                  <a:cubicBezTo>
                    <a:pt x="1944" y="783"/>
                    <a:pt x="1856" y="963"/>
                    <a:pt x="1758" y="1128"/>
                  </a:cubicBezTo>
                  <a:cubicBezTo>
                    <a:pt x="1559" y="1470"/>
                    <a:pt x="1312" y="1798"/>
                    <a:pt x="1075" y="2119"/>
                  </a:cubicBezTo>
                  <a:cubicBezTo>
                    <a:pt x="713" y="2606"/>
                    <a:pt x="338" y="3109"/>
                    <a:pt x="108" y="3674"/>
                  </a:cubicBezTo>
                  <a:cubicBezTo>
                    <a:pt x="58" y="3806"/>
                    <a:pt x="0" y="3995"/>
                    <a:pt x="122" y="4140"/>
                  </a:cubicBezTo>
                  <a:cubicBezTo>
                    <a:pt x="193" y="4226"/>
                    <a:pt x="298" y="4258"/>
                    <a:pt x="407" y="4258"/>
                  </a:cubicBezTo>
                  <a:cubicBezTo>
                    <a:pt x="504" y="4258"/>
                    <a:pt x="604" y="4233"/>
                    <a:pt x="686" y="4198"/>
                  </a:cubicBezTo>
                  <a:cubicBezTo>
                    <a:pt x="727" y="4184"/>
                    <a:pt x="764" y="4164"/>
                    <a:pt x="801" y="4147"/>
                  </a:cubicBezTo>
                  <a:cubicBezTo>
                    <a:pt x="913" y="4095"/>
                    <a:pt x="1018" y="4046"/>
                    <a:pt x="1129" y="4046"/>
                  </a:cubicBezTo>
                  <a:cubicBezTo>
                    <a:pt x="1132" y="4046"/>
                    <a:pt x="1136" y="4046"/>
                    <a:pt x="1139" y="4046"/>
                  </a:cubicBezTo>
                  <a:cubicBezTo>
                    <a:pt x="1329" y="4053"/>
                    <a:pt x="1471" y="4222"/>
                    <a:pt x="1498" y="4381"/>
                  </a:cubicBezTo>
                  <a:cubicBezTo>
                    <a:pt x="1521" y="4533"/>
                    <a:pt x="1474" y="4705"/>
                    <a:pt x="1356" y="4911"/>
                  </a:cubicBezTo>
                  <a:cubicBezTo>
                    <a:pt x="1319" y="4976"/>
                    <a:pt x="1275" y="5040"/>
                    <a:pt x="1234" y="5101"/>
                  </a:cubicBezTo>
                  <a:cubicBezTo>
                    <a:pt x="1163" y="5212"/>
                    <a:pt x="1089" y="5324"/>
                    <a:pt x="1031" y="5445"/>
                  </a:cubicBezTo>
                  <a:cubicBezTo>
                    <a:pt x="964" y="5598"/>
                    <a:pt x="937" y="5740"/>
                    <a:pt x="957" y="5868"/>
                  </a:cubicBezTo>
                  <a:cubicBezTo>
                    <a:pt x="981" y="6034"/>
                    <a:pt x="1085" y="6172"/>
                    <a:pt x="1227" y="6237"/>
                  </a:cubicBezTo>
                  <a:cubicBezTo>
                    <a:pt x="1288" y="6260"/>
                    <a:pt x="1352" y="6274"/>
                    <a:pt x="1423" y="6274"/>
                  </a:cubicBezTo>
                  <a:cubicBezTo>
                    <a:pt x="1549" y="6274"/>
                    <a:pt x="1694" y="6230"/>
                    <a:pt x="1860" y="6145"/>
                  </a:cubicBezTo>
                  <a:cubicBezTo>
                    <a:pt x="2150" y="6000"/>
                    <a:pt x="2414" y="5814"/>
                    <a:pt x="2647" y="5601"/>
                  </a:cubicBezTo>
                  <a:cubicBezTo>
                    <a:pt x="2678" y="5574"/>
                    <a:pt x="2678" y="5523"/>
                    <a:pt x="2651" y="5496"/>
                  </a:cubicBezTo>
                  <a:cubicBezTo>
                    <a:pt x="2636" y="5480"/>
                    <a:pt x="2615" y="5471"/>
                    <a:pt x="2595" y="5471"/>
                  </a:cubicBezTo>
                  <a:cubicBezTo>
                    <a:pt x="2577" y="5471"/>
                    <a:pt x="2560" y="5477"/>
                    <a:pt x="2546" y="5489"/>
                  </a:cubicBezTo>
                  <a:cubicBezTo>
                    <a:pt x="2323" y="5696"/>
                    <a:pt x="2069" y="5871"/>
                    <a:pt x="1792" y="6013"/>
                  </a:cubicBezTo>
                  <a:cubicBezTo>
                    <a:pt x="1646" y="6087"/>
                    <a:pt x="1524" y="6123"/>
                    <a:pt x="1422" y="6123"/>
                  </a:cubicBezTo>
                  <a:cubicBezTo>
                    <a:pt x="1373" y="6123"/>
                    <a:pt x="1329" y="6114"/>
                    <a:pt x="1288" y="6098"/>
                  </a:cubicBezTo>
                  <a:cubicBezTo>
                    <a:pt x="1194" y="6057"/>
                    <a:pt x="1123" y="5959"/>
                    <a:pt x="1106" y="5844"/>
                  </a:cubicBezTo>
                  <a:cubicBezTo>
                    <a:pt x="1089" y="5750"/>
                    <a:pt x="1112" y="5635"/>
                    <a:pt x="1170" y="5510"/>
                  </a:cubicBezTo>
                  <a:cubicBezTo>
                    <a:pt x="1221" y="5398"/>
                    <a:pt x="1288" y="5293"/>
                    <a:pt x="1359" y="5185"/>
                  </a:cubicBezTo>
                  <a:cubicBezTo>
                    <a:pt x="1403" y="5121"/>
                    <a:pt x="1447" y="5053"/>
                    <a:pt x="1484" y="4986"/>
                  </a:cubicBezTo>
                  <a:cubicBezTo>
                    <a:pt x="1623" y="4749"/>
                    <a:pt x="1674" y="4546"/>
                    <a:pt x="1643" y="4357"/>
                  </a:cubicBezTo>
                  <a:cubicBezTo>
                    <a:pt x="1609" y="4140"/>
                    <a:pt x="1423" y="3907"/>
                    <a:pt x="1146" y="3897"/>
                  </a:cubicBezTo>
                  <a:cubicBezTo>
                    <a:pt x="1138" y="3897"/>
                    <a:pt x="1131" y="3897"/>
                    <a:pt x="1123" y="3897"/>
                  </a:cubicBezTo>
                  <a:cubicBezTo>
                    <a:pt x="981" y="3897"/>
                    <a:pt x="859" y="3954"/>
                    <a:pt x="737" y="4012"/>
                  </a:cubicBezTo>
                  <a:cubicBezTo>
                    <a:pt x="700" y="4029"/>
                    <a:pt x="666" y="4046"/>
                    <a:pt x="629" y="4059"/>
                  </a:cubicBezTo>
                  <a:cubicBezTo>
                    <a:pt x="561" y="4088"/>
                    <a:pt x="481" y="4108"/>
                    <a:pt x="409" y="4108"/>
                  </a:cubicBezTo>
                  <a:cubicBezTo>
                    <a:pt x="338" y="4108"/>
                    <a:pt x="275" y="4089"/>
                    <a:pt x="237" y="4042"/>
                  </a:cubicBezTo>
                  <a:cubicBezTo>
                    <a:pt x="183" y="3982"/>
                    <a:pt x="189" y="3884"/>
                    <a:pt x="250" y="3731"/>
                  </a:cubicBezTo>
                  <a:cubicBezTo>
                    <a:pt x="473" y="3184"/>
                    <a:pt x="842" y="2687"/>
                    <a:pt x="1197" y="2207"/>
                  </a:cubicBezTo>
                  <a:cubicBezTo>
                    <a:pt x="1437" y="1885"/>
                    <a:pt x="1684" y="1554"/>
                    <a:pt x="1887" y="1206"/>
                  </a:cubicBezTo>
                  <a:cubicBezTo>
                    <a:pt x="1998" y="1013"/>
                    <a:pt x="2100" y="807"/>
                    <a:pt x="2066" y="587"/>
                  </a:cubicBezTo>
                  <a:cubicBezTo>
                    <a:pt x="2029" y="327"/>
                    <a:pt x="1799" y="104"/>
                    <a:pt x="1494" y="29"/>
                  </a:cubicBezTo>
                  <a:cubicBezTo>
                    <a:pt x="1416" y="10"/>
                    <a:pt x="1334" y="1"/>
                    <a:pt x="1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8"/>
          <p:cNvGrpSpPr/>
          <p:nvPr/>
        </p:nvGrpSpPr>
        <p:grpSpPr>
          <a:xfrm>
            <a:off x="1231223" y="2561813"/>
            <a:ext cx="6777635" cy="2380497"/>
            <a:chOff x="2397475" y="3573275"/>
            <a:chExt cx="1970300" cy="692025"/>
          </a:xfrm>
        </p:grpSpPr>
        <p:sp>
          <p:nvSpPr>
            <p:cNvPr id="1274" name="Google Shape;1274;p48"/>
            <p:cNvSpPr/>
            <p:nvPr/>
          </p:nvSpPr>
          <p:spPr>
            <a:xfrm>
              <a:off x="2629275" y="3698800"/>
              <a:ext cx="123975" cy="559525"/>
            </a:xfrm>
            <a:custGeom>
              <a:avLst/>
              <a:gdLst/>
              <a:ahLst/>
              <a:cxnLst/>
              <a:rect l="l" t="t" r="r" b="b"/>
              <a:pathLst>
                <a:path w="4959" h="22381" extrusionOk="0">
                  <a:moveTo>
                    <a:pt x="0" y="1"/>
                  </a:moveTo>
                  <a:lnTo>
                    <a:pt x="0" y="22381"/>
                  </a:lnTo>
                  <a:lnTo>
                    <a:pt x="4958" y="22381"/>
                  </a:lnTo>
                  <a:lnTo>
                    <a:pt x="4958" y="2539"/>
                  </a:lnTo>
                  <a:cubicBezTo>
                    <a:pt x="4291" y="1974"/>
                    <a:pt x="3563" y="1454"/>
                    <a:pt x="2732" y="1013"/>
                  </a:cubicBezTo>
                  <a:cubicBezTo>
                    <a:pt x="1892" y="571"/>
                    <a:pt x="967" y="2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8"/>
            <p:cNvSpPr/>
            <p:nvPr/>
          </p:nvSpPr>
          <p:spPr>
            <a:xfrm>
              <a:off x="2402300" y="3689325"/>
              <a:ext cx="227000" cy="569000"/>
            </a:xfrm>
            <a:custGeom>
              <a:avLst/>
              <a:gdLst/>
              <a:ahLst/>
              <a:cxnLst/>
              <a:rect l="l" t="t" r="r" b="b"/>
              <a:pathLst>
                <a:path w="9080" h="22760" extrusionOk="0">
                  <a:moveTo>
                    <a:pt x="5838" y="1"/>
                  </a:moveTo>
                  <a:cubicBezTo>
                    <a:pt x="3763" y="1"/>
                    <a:pt x="1697" y="457"/>
                    <a:pt x="1" y="1392"/>
                  </a:cubicBezTo>
                  <a:lnTo>
                    <a:pt x="1" y="22760"/>
                  </a:lnTo>
                  <a:lnTo>
                    <a:pt x="9079" y="22760"/>
                  </a:lnTo>
                  <a:lnTo>
                    <a:pt x="9079" y="380"/>
                  </a:lnTo>
                  <a:cubicBezTo>
                    <a:pt x="8032" y="128"/>
                    <a:pt x="6934" y="1"/>
                    <a:pt x="5838" y="1"/>
                  </a:cubicBezTo>
                  <a:close/>
                </a:path>
              </a:pathLst>
            </a:custGeom>
            <a:solidFill>
              <a:srgbClr val="F25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8"/>
            <p:cNvSpPr/>
            <p:nvPr/>
          </p:nvSpPr>
          <p:spPr>
            <a:xfrm>
              <a:off x="2978975" y="3931425"/>
              <a:ext cx="123100" cy="326900"/>
            </a:xfrm>
            <a:custGeom>
              <a:avLst/>
              <a:gdLst/>
              <a:ahLst/>
              <a:cxnLst/>
              <a:rect l="l" t="t" r="r" b="b"/>
              <a:pathLst>
                <a:path w="4924" h="13076" extrusionOk="0">
                  <a:moveTo>
                    <a:pt x="4743" y="0"/>
                  </a:moveTo>
                  <a:cubicBezTo>
                    <a:pt x="3911" y="161"/>
                    <a:pt x="3072" y="262"/>
                    <a:pt x="2229" y="262"/>
                  </a:cubicBezTo>
                  <a:cubicBezTo>
                    <a:pt x="1785" y="262"/>
                    <a:pt x="1341" y="234"/>
                    <a:pt x="896" y="173"/>
                  </a:cubicBezTo>
                  <a:cubicBezTo>
                    <a:pt x="589" y="132"/>
                    <a:pt x="290" y="74"/>
                    <a:pt x="1" y="3"/>
                  </a:cubicBezTo>
                  <a:lnTo>
                    <a:pt x="1" y="13076"/>
                  </a:lnTo>
                  <a:lnTo>
                    <a:pt x="4923" y="13076"/>
                  </a:lnTo>
                  <a:lnTo>
                    <a:pt x="4923" y="5"/>
                  </a:lnTo>
                  <a:lnTo>
                    <a:pt x="47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2753225" y="3762275"/>
              <a:ext cx="225775" cy="496050"/>
            </a:xfrm>
            <a:custGeom>
              <a:avLst/>
              <a:gdLst/>
              <a:ahLst/>
              <a:cxnLst/>
              <a:rect l="l" t="t" r="r" b="b"/>
              <a:pathLst>
                <a:path w="9031" h="19842" extrusionOk="0">
                  <a:moveTo>
                    <a:pt x="0" y="0"/>
                  </a:moveTo>
                  <a:lnTo>
                    <a:pt x="0" y="19842"/>
                  </a:lnTo>
                  <a:lnTo>
                    <a:pt x="9031" y="19842"/>
                  </a:lnTo>
                  <a:lnTo>
                    <a:pt x="9031" y="6769"/>
                  </a:lnTo>
                  <a:cubicBezTo>
                    <a:pt x="6655" y="6198"/>
                    <a:pt x="4783" y="4738"/>
                    <a:pt x="3277" y="3239"/>
                  </a:cubicBezTo>
                  <a:cubicBezTo>
                    <a:pt x="2194" y="2161"/>
                    <a:pt x="1190" y="1010"/>
                    <a:pt x="0" y="0"/>
                  </a:cubicBezTo>
                  <a:close/>
                </a:path>
              </a:pathLst>
            </a:custGeom>
            <a:solidFill>
              <a:srgbClr val="43C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3363825" y="3877400"/>
              <a:ext cx="269075" cy="380925"/>
            </a:xfrm>
            <a:custGeom>
              <a:avLst/>
              <a:gdLst/>
              <a:ahLst/>
              <a:cxnLst/>
              <a:rect l="l" t="t" r="r" b="b"/>
              <a:pathLst>
                <a:path w="10763" h="15237" extrusionOk="0">
                  <a:moveTo>
                    <a:pt x="0" y="1"/>
                  </a:moveTo>
                  <a:lnTo>
                    <a:pt x="13" y="15237"/>
                  </a:lnTo>
                  <a:lnTo>
                    <a:pt x="10664" y="15237"/>
                  </a:lnTo>
                  <a:lnTo>
                    <a:pt x="10664" y="5630"/>
                  </a:lnTo>
                  <a:lnTo>
                    <a:pt x="10763" y="5476"/>
                  </a:lnTo>
                  <a:cubicBezTo>
                    <a:pt x="9434" y="5032"/>
                    <a:pt x="8196" y="4441"/>
                    <a:pt x="7119" y="3713"/>
                  </a:cubicBezTo>
                  <a:cubicBezTo>
                    <a:pt x="5326" y="2504"/>
                    <a:pt x="3857" y="919"/>
                    <a:pt x="1583" y="277"/>
                  </a:cubicBezTo>
                  <a:cubicBezTo>
                    <a:pt x="1065" y="133"/>
                    <a:pt x="538" y="4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3097550" y="3876625"/>
              <a:ext cx="266600" cy="381700"/>
            </a:xfrm>
            <a:custGeom>
              <a:avLst/>
              <a:gdLst/>
              <a:ahLst/>
              <a:cxnLst/>
              <a:rect l="l" t="t" r="r" b="b"/>
              <a:pathLst>
                <a:path w="10664" h="15268" extrusionOk="0">
                  <a:moveTo>
                    <a:pt x="9857" y="1"/>
                  </a:moveTo>
                  <a:cubicBezTo>
                    <a:pt x="7946" y="1"/>
                    <a:pt x="5975" y="512"/>
                    <a:pt x="4172" y="1064"/>
                  </a:cubicBezTo>
                  <a:cubicBezTo>
                    <a:pt x="2868" y="1462"/>
                    <a:pt x="1527" y="1888"/>
                    <a:pt x="165" y="2162"/>
                  </a:cubicBezTo>
                  <a:cubicBezTo>
                    <a:pt x="112" y="2172"/>
                    <a:pt x="56" y="2182"/>
                    <a:pt x="0" y="2192"/>
                  </a:cubicBezTo>
                  <a:lnTo>
                    <a:pt x="180" y="2197"/>
                  </a:lnTo>
                  <a:lnTo>
                    <a:pt x="180" y="15268"/>
                  </a:lnTo>
                  <a:lnTo>
                    <a:pt x="10664" y="15268"/>
                  </a:lnTo>
                  <a:lnTo>
                    <a:pt x="10651" y="32"/>
                  </a:lnTo>
                  <a:cubicBezTo>
                    <a:pt x="10388" y="11"/>
                    <a:pt x="10123" y="1"/>
                    <a:pt x="9857" y="1"/>
                  </a:cubicBez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4022650" y="3890350"/>
              <a:ext cx="109650" cy="367975"/>
            </a:xfrm>
            <a:custGeom>
              <a:avLst/>
              <a:gdLst/>
              <a:ahLst/>
              <a:cxnLst/>
              <a:rect l="l" t="t" r="r" b="b"/>
              <a:pathLst>
                <a:path w="4386" h="14719" extrusionOk="0">
                  <a:moveTo>
                    <a:pt x="4383" y="0"/>
                  </a:moveTo>
                  <a:cubicBezTo>
                    <a:pt x="3102" y="1314"/>
                    <a:pt x="1667" y="2516"/>
                    <a:pt x="1" y="3495"/>
                  </a:cubicBezTo>
                  <a:lnTo>
                    <a:pt x="1" y="14719"/>
                  </a:lnTo>
                  <a:lnTo>
                    <a:pt x="4249" y="14719"/>
                  </a:lnTo>
                  <a:lnTo>
                    <a:pt x="4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3630400" y="3977700"/>
              <a:ext cx="392275" cy="280625"/>
            </a:xfrm>
            <a:custGeom>
              <a:avLst/>
              <a:gdLst/>
              <a:ahLst/>
              <a:cxnLst/>
              <a:rect l="l" t="t" r="r" b="b"/>
              <a:pathLst>
                <a:path w="15691" h="11225" extrusionOk="0">
                  <a:moveTo>
                    <a:pt x="15691" y="1"/>
                  </a:moveTo>
                  <a:cubicBezTo>
                    <a:pt x="14562" y="665"/>
                    <a:pt x="13325" y="1228"/>
                    <a:pt x="11960" y="1654"/>
                  </a:cubicBezTo>
                  <a:cubicBezTo>
                    <a:pt x="10207" y="2203"/>
                    <a:pt x="8307" y="2469"/>
                    <a:pt x="6403" y="2469"/>
                  </a:cubicBezTo>
                  <a:cubicBezTo>
                    <a:pt x="4237" y="2469"/>
                    <a:pt x="2066" y="2125"/>
                    <a:pt x="100" y="1464"/>
                  </a:cubicBezTo>
                  <a:lnTo>
                    <a:pt x="1" y="1618"/>
                  </a:lnTo>
                  <a:lnTo>
                    <a:pt x="1" y="11225"/>
                  </a:lnTo>
                  <a:lnTo>
                    <a:pt x="15691" y="11225"/>
                  </a:lnTo>
                  <a:lnTo>
                    <a:pt x="15691" y="1"/>
                  </a:lnTo>
                  <a:close/>
                </a:path>
              </a:pathLst>
            </a:custGeom>
            <a:solidFill>
              <a:srgbClr val="F2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4128850" y="3576325"/>
              <a:ext cx="238525" cy="682000"/>
            </a:xfrm>
            <a:custGeom>
              <a:avLst/>
              <a:gdLst/>
              <a:ahLst/>
              <a:cxnLst/>
              <a:rect l="l" t="t" r="r" b="b"/>
              <a:pathLst>
                <a:path w="9541" h="27280" extrusionOk="0">
                  <a:moveTo>
                    <a:pt x="9541" y="0"/>
                  </a:moveTo>
                  <a:cubicBezTo>
                    <a:pt x="7941" y="2265"/>
                    <a:pt x="6343" y="4530"/>
                    <a:pt x="4743" y="6794"/>
                  </a:cubicBezTo>
                  <a:cubicBezTo>
                    <a:pt x="3363" y="8744"/>
                    <a:pt x="1895" y="10760"/>
                    <a:pt x="135" y="12561"/>
                  </a:cubicBezTo>
                  <a:lnTo>
                    <a:pt x="138" y="12561"/>
                  </a:lnTo>
                  <a:lnTo>
                    <a:pt x="1" y="27280"/>
                  </a:lnTo>
                  <a:lnTo>
                    <a:pt x="9541" y="27280"/>
                  </a:lnTo>
                  <a:lnTo>
                    <a:pt x="9541" y="0"/>
                  </a:lnTo>
                  <a:close/>
                </a:path>
              </a:pathLst>
            </a:custGeom>
            <a:solidFill>
              <a:srgbClr val="43C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2625775" y="3695325"/>
              <a:ext cx="7000" cy="566500"/>
            </a:xfrm>
            <a:custGeom>
              <a:avLst/>
              <a:gdLst/>
              <a:ahLst/>
              <a:cxnLst/>
              <a:rect l="l" t="t" r="r" b="b"/>
              <a:pathLst>
                <a:path w="280" h="22660" extrusionOk="0">
                  <a:moveTo>
                    <a:pt x="140" y="0"/>
                  </a:moveTo>
                  <a:cubicBezTo>
                    <a:pt x="64" y="0"/>
                    <a:pt x="1" y="64"/>
                    <a:pt x="1" y="140"/>
                  </a:cubicBezTo>
                  <a:lnTo>
                    <a:pt x="1" y="22520"/>
                  </a:lnTo>
                  <a:cubicBezTo>
                    <a:pt x="1" y="22598"/>
                    <a:pt x="64" y="22659"/>
                    <a:pt x="140" y="22659"/>
                  </a:cubicBezTo>
                  <a:cubicBezTo>
                    <a:pt x="219" y="22659"/>
                    <a:pt x="280" y="22598"/>
                    <a:pt x="280" y="22520"/>
                  </a:cubicBezTo>
                  <a:lnTo>
                    <a:pt x="280" y="140"/>
                  </a:lnTo>
                  <a:cubicBezTo>
                    <a:pt x="280" y="64"/>
                    <a:pt x="219"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2749725" y="3758775"/>
              <a:ext cx="7000" cy="503050"/>
            </a:xfrm>
            <a:custGeom>
              <a:avLst/>
              <a:gdLst/>
              <a:ahLst/>
              <a:cxnLst/>
              <a:rect l="l" t="t" r="r" b="b"/>
              <a:pathLst>
                <a:path w="280" h="20122" extrusionOk="0">
                  <a:moveTo>
                    <a:pt x="140" y="1"/>
                  </a:moveTo>
                  <a:cubicBezTo>
                    <a:pt x="62" y="1"/>
                    <a:pt x="1" y="64"/>
                    <a:pt x="1" y="140"/>
                  </a:cubicBezTo>
                  <a:lnTo>
                    <a:pt x="1" y="19982"/>
                  </a:lnTo>
                  <a:cubicBezTo>
                    <a:pt x="1" y="20060"/>
                    <a:pt x="62" y="20121"/>
                    <a:pt x="140" y="20121"/>
                  </a:cubicBezTo>
                  <a:cubicBezTo>
                    <a:pt x="216" y="20121"/>
                    <a:pt x="280" y="20060"/>
                    <a:pt x="280" y="19982"/>
                  </a:cubicBezTo>
                  <a:lnTo>
                    <a:pt x="280" y="140"/>
                  </a:lnTo>
                  <a:cubicBezTo>
                    <a:pt x="280" y="64"/>
                    <a:pt x="216" y="1"/>
                    <a:pt x="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2975500" y="3928000"/>
              <a:ext cx="7000" cy="333825"/>
            </a:xfrm>
            <a:custGeom>
              <a:avLst/>
              <a:gdLst/>
              <a:ahLst/>
              <a:cxnLst/>
              <a:rect l="l" t="t" r="r" b="b"/>
              <a:pathLst>
                <a:path w="280" h="13353" extrusionOk="0">
                  <a:moveTo>
                    <a:pt x="140" y="0"/>
                  </a:moveTo>
                  <a:cubicBezTo>
                    <a:pt x="61" y="0"/>
                    <a:pt x="0" y="64"/>
                    <a:pt x="0" y="140"/>
                  </a:cubicBezTo>
                  <a:lnTo>
                    <a:pt x="0" y="13213"/>
                  </a:lnTo>
                  <a:cubicBezTo>
                    <a:pt x="0" y="13291"/>
                    <a:pt x="61" y="13352"/>
                    <a:pt x="140" y="13352"/>
                  </a:cubicBezTo>
                  <a:cubicBezTo>
                    <a:pt x="216" y="13352"/>
                    <a:pt x="279" y="13291"/>
                    <a:pt x="279" y="13213"/>
                  </a:cubicBezTo>
                  <a:lnTo>
                    <a:pt x="279" y="140"/>
                  </a:lnTo>
                  <a:cubicBezTo>
                    <a:pt x="279" y="64"/>
                    <a:pt x="216"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3268525" y="4184250"/>
              <a:ext cx="99300" cy="77575"/>
            </a:xfrm>
            <a:custGeom>
              <a:avLst/>
              <a:gdLst/>
              <a:ahLst/>
              <a:cxnLst/>
              <a:rect l="l" t="t" r="r" b="b"/>
              <a:pathLst>
                <a:path w="3972" h="3103" extrusionOk="0">
                  <a:moveTo>
                    <a:pt x="3816" y="1"/>
                  </a:moveTo>
                  <a:cubicBezTo>
                    <a:pt x="3785" y="1"/>
                    <a:pt x="3754" y="11"/>
                    <a:pt x="3728" y="31"/>
                  </a:cubicBezTo>
                  <a:lnTo>
                    <a:pt x="74" y="2854"/>
                  </a:lnTo>
                  <a:cubicBezTo>
                    <a:pt x="13" y="2899"/>
                    <a:pt x="1" y="2988"/>
                    <a:pt x="49" y="3049"/>
                  </a:cubicBezTo>
                  <a:cubicBezTo>
                    <a:pt x="77" y="3084"/>
                    <a:pt x="117" y="3102"/>
                    <a:pt x="158" y="3102"/>
                  </a:cubicBezTo>
                  <a:cubicBezTo>
                    <a:pt x="188" y="3102"/>
                    <a:pt x="219" y="3092"/>
                    <a:pt x="244" y="3074"/>
                  </a:cubicBezTo>
                  <a:lnTo>
                    <a:pt x="3898" y="252"/>
                  </a:lnTo>
                  <a:cubicBezTo>
                    <a:pt x="3959" y="204"/>
                    <a:pt x="3972" y="117"/>
                    <a:pt x="3924" y="54"/>
                  </a:cubicBezTo>
                  <a:cubicBezTo>
                    <a:pt x="3897" y="19"/>
                    <a:pt x="3857" y="1"/>
                    <a:pt x="3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3098550" y="3928050"/>
              <a:ext cx="7000" cy="333775"/>
            </a:xfrm>
            <a:custGeom>
              <a:avLst/>
              <a:gdLst/>
              <a:ahLst/>
              <a:cxnLst/>
              <a:rect l="l" t="t" r="r" b="b"/>
              <a:pathLst>
                <a:path w="280" h="13351" extrusionOk="0">
                  <a:moveTo>
                    <a:pt x="140" y="1"/>
                  </a:moveTo>
                  <a:cubicBezTo>
                    <a:pt x="62" y="1"/>
                    <a:pt x="1" y="62"/>
                    <a:pt x="1" y="140"/>
                  </a:cubicBezTo>
                  <a:lnTo>
                    <a:pt x="1" y="13211"/>
                  </a:lnTo>
                  <a:cubicBezTo>
                    <a:pt x="1" y="13289"/>
                    <a:pt x="62" y="13350"/>
                    <a:pt x="140" y="13350"/>
                  </a:cubicBezTo>
                  <a:cubicBezTo>
                    <a:pt x="216" y="13350"/>
                    <a:pt x="280" y="13289"/>
                    <a:pt x="280" y="13211"/>
                  </a:cubicBezTo>
                  <a:lnTo>
                    <a:pt x="280" y="140"/>
                  </a:lnTo>
                  <a:cubicBezTo>
                    <a:pt x="280" y="62"/>
                    <a:pt x="216" y="1"/>
                    <a:pt x="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3626925" y="4010425"/>
              <a:ext cx="7000" cy="251400"/>
            </a:xfrm>
            <a:custGeom>
              <a:avLst/>
              <a:gdLst/>
              <a:ahLst/>
              <a:cxnLst/>
              <a:rect l="l" t="t" r="r" b="b"/>
              <a:pathLst>
                <a:path w="280" h="10056" extrusionOk="0">
                  <a:moveTo>
                    <a:pt x="140" y="0"/>
                  </a:moveTo>
                  <a:cubicBezTo>
                    <a:pt x="64" y="0"/>
                    <a:pt x="0" y="61"/>
                    <a:pt x="0" y="140"/>
                  </a:cubicBezTo>
                  <a:lnTo>
                    <a:pt x="0" y="9916"/>
                  </a:lnTo>
                  <a:cubicBezTo>
                    <a:pt x="0" y="9994"/>
                    <a:pt x="64" y="10055"/>
                    <a:pt x="140" y="10055"/>
                  </a:cubicBezTo>
                  <a:cubicBezTo>
                    <a:pt x="219" y="10055"/>
                    <a:pt x="279" y="9994"/>
                    <a:pt x="279" y="9916"/>
                  </a:cubicBezTo>
                  <a:lnTo>
                    <a:pt x="279" y="140"/>
                  </a:lnTo>
                  <a:cubicBezTo>
                    <a:pt x="279" y="61"/>
                    <a:pt x="219"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4019175" y="3974225"/>
              <a:ext cx="7000" cy="287600"/>
            </a:xfrm>
            <a:custGeom>
              <a:avLst/>
              <a:gdLst/>
              <a:ahLst/>
              <a:cxnLst/>
              <a:rect l="l" t="t" r="r" b="b"/>
              <a:pathLst>
                <a:path w="280" h="11504" extrusionOk="0">
                  <a:moveTo>
                    <a:pt x="140" y="0"/>
                  </a:moveTo>
                  <a:cubicBezTo>
                    <a:pt x="64" y="0"/>
                    <a:pt x="0" y="63"/>
                    <a:pt x="0" y="140"/>
                  </a:cubicBezTo>
                  <a:lnTo>
                    <a:pt x="0" y="11364"/>
                  </a:lnTo>
                  <a:cubicBezTo>
                    <a:pt x="0" y="11442"/>
                    <a:pt x="64" y="11503"/>
                    <a:pt x="140" y="11503"/>
                  </a:cubicBezTo>
                  <a:cubicBezTo>
                    <a:pt x="219" y="11503"/>
                    <a:pt x="279" y="11442"/>
                    <a:pt x="279" y="11364"/>
                  </a:cubicBezTo>
                  <a:lnTo>
                    <a:pt x="279" y="140"/>
                  </a:lnTo>
                  <a:cubicBezTo>
                    <a:pt x="279" y="63"/>
                    <a:pt x="219"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4125375" y="3886850"/>
              <a:ext cx="10350" cy="374975"/>
            </a:xfrm>
            <a:custGeom>
              <a:avLst/>
              <a:gdLst/>
              <a:ahLst/>
              <a:cxnLst/>
              <a:rect l="l" t="t" r="r" b="b"/>
              <a:pathLst>
                <a:path w="414" h="14999" extrusionOk="0">
                  <a:moveTo>
                    <a:pt x="274" y="1"/>
                  </a:moveTo>
                  <a:cubicBezTo>
                    <a:pt x="198" y="1"/>
                    <a:pt x="135" y="61"/>
                    <a:pt x="135" y="137"/>
                  </a:cubicBezTo>
                  <a:lnTo>
                    <a:pt x="0" y="14859"/>
                  </a:lnTo>
                  <a:cubicBezTo>
                    <a:pt x="0" y="14935"/>
                    <a:pt x="61" y="14998"/>
                    <a:pt x="140" y="14998"/>
                  </a:cubicBezTo>
                  <a:cubicBezTo>
                    <a:pt x="216" y="14998"/>
                    <a:pt x="279" y="14937"/>
                    <a:pt x="279" y="14861"/>
                  </a:cubicBezTo>
                  <a:lnTo>
                    <a:pt x="414" y="140"/>
                  </a:lnTo>
                  <a:cubicBezTo>
                    <a:pt x="414" y="64"/>
                    <a:pt x="353" y="1"/>
                    <a:pt x="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3098100" y="3891225"/>
              <a:ext cx="136725" cy="103800"/>
            </a:xfrm>
            <a:custGeom>
              <a:avLst/>
              <a:gdLst/>
              <a:ahLst/>
              <a:cxnLst/>
              <a:rect l="l" t="t" r="r" b="b"/>
              <a:pathLst>
                <a:path w="5469" h="4152" extrusionOk="0">
                  <a:moveTo>
                    <a:pt x="5309" y="1"/>
                  </a:moveTo>
                  <a:cubicBezTo>
                    <a:pt x="5280" y="1"/>
                    <a:pt x="5251" y="10"/>
                    <a:pt x="5225" y="28"/>
                  </a:cubicBezTo>
                  <a:lnTo>
                    <a:pt x="74" y="3901"/>
                  </a:lnTo>
                  <a:cubicBezTo>
                    <a:pt x="14" y="3946"/>
                    <a:pt x="1" y="4035"/>
                    <a:pt x="47" y="4096"/>
                  </a:cubicBezTo>
                  <a:cubicBezTo>
                    <a:pt x="74" y="4132"/>
                    <a:pt x="115" y="4152"/>
                    <a:pt x="158" y="4152"/>
                  </a:cubicBezTo>
                  <a:cubicBezTo>
                    <a:pt x="186" y="4152"/>
                    <a:pt x="216" y="4142"/>
                    <a:pt x="242" y="4124"/>
                  </a:cubicBezTo>
                  <a:lnTo>
                    <a:pt x="5392" y="252"/>
                  </a:lnTo>
                  <a:cubicBezTo>
                    <a:pt x="5456" y="206"/>
                    <a:pt x="5468" y="120"/>
                    <a:pt x="5420" y="56"/>
                  </a:cubicBezTo>
                  <a:cubicBezTo>
                    <a:pt x="5393" y="20"/>
                    <a:pt x="5352" y="1"/>
                    <a:pt x="53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8"/>
            <p:cNvSpPr/>
            <p:nvPr/>
          </p:nvSpPr>
          <p:spPr>
            <a:xfrm>
              <a:off x="3098100" y="3873925"/>
              <a:ext cx="269550" cy="387900"/>
            </a:xfrm>
            <a:custGeom>
              <a:avLst/>
              <a:gdLst/>
              <a:ahLst/>
              <a:cxnLst/>
              <a:rect l="l" t="t" r="r" b="b"/>
              <a:pathLst>
                <a:path w="10782" h="15516" extrusionOk="0">
                  <a:moveTo>
                    <a:pt x="10630" y="0"/>
                  </a:moveTo>
                  <a:cubicBezTo>
                    <a:pt x="10599" y="0"/>
                    <a:pt x="10569" y="11"/>
                    <a:pt x="10543" y="31"/>
                  </a:cubicBezTo>
                  <a:lnTo>
                    <a:pt x="72" y="8250"/>
                  </a:lnTo>
                  <a:cubicBezTo>
                    <a:pt x="11" y="8295"/>
                    <a:pt x="1" y="8384"/>
                    <a:pt x="47" y="8445"/>
                  </a:cubicBezTo>
                  <a:cubicBezTo>
                    <a:pt x="74" y="8480"/>
                    <a:pt x="115" y="8498"/>
                    <a:pt x="157" y="8498"/>
                  </a:cubicBezTo>
                  <a:cubicBezTo>
                    <a:pt x="188" y="8498"/>
                    <a:pt x="219" y="8488"/>
                    <a:pt x="244" y="8468"/>
                  </a:cubicBezTo>
                  <a:lnTo>
                    <a:pt x="10490" y="426"/>
                  </a:lnTo>
                  <a:lnTo>
                    <a:pt x="10502" y="15376"/>
                  </a:lnTo>
                  <a:cubicBezTo>
                    <a:pt x="10502" y="15454"/>
                    <a:pt x="10563" y="15515"/>
                    <a:pt x="10642" y="15515"/>
                  </a:cubicBezTo>
                  <a:cubicBezTo>
                    <a:pt x="10718" y="15515"/>
                    <a:pt x="10781" y="15454"/>
                    <a:pt x="10781" y="15376"/>
                  </a:cubicBezTo>
                  <a:lnTo>
                    <a:pt x="10769" y="140"/>
                  </a:lnTo>
                  <a:cubicBezTo>
                    <a:pt x="10769" y="86"/>
                    <a:pt x="10738" y="38"/>
                    <a:pt x="10693" y="15"/>
                  </a:cubicBezTo>
                  <a:cubicBezTo>
                    <a:pt x="10672" y="5"/>
                    <a:pt x="10651" y="0"/>
                    <a:pt x="10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8"/>
            <p:cNvSpPr/>
            <p:nvPr/>
          </p:nvSpPr>
          <p:spPr>
            <a:xfrm>
              <a:off x="3097425" y="3961425"/>
              <a:ext cx="270675" cy="206625"/>
            </a:xfrm>
            <a:custGeom>
              <a:avLst/>
              <a:gdLst/>
              <a:ahLst/>
              <a:cxnLst/>
              <a:rect l="l" t="t" r="r" b="b"/>
              <a:pathLst>
                <a:path w="10827" h="8265" extrusionOk="0">
                  <a:moveTo>
                    <a:pt x="10667" y="0"/>
                  </a:moveTo>
                  <a:cubicBezTo>
                    <a:pt x="10638" y="0"/>
                    <a:pt x="10608" y="9"/>
                    <a:pt x="10583" y="28"/>
                  </a:cubicBezTo>
                  <a:lnTo>
                    <a:pt x="74" y="8013"/>
                  </a:lnTo>
                  <a:cubicBezTo>
                    <a:pt x="13" y="8059"/>
                    <a:pt x="0" y="8148"/>
                    <a:pt x="46" y="8209"/>
                  </a:cubicBezTo>
                  <a:cubicBezTo>
                    <a:pt x="74" y="8244"/>
                    <a:pt x="117" y="8264"/>
                    <a:pt x="157" y="8264"/>
                  </a:cubicBezTo>
                  <a:cubicBezTo>
                    <a:pt x="188" y="8264"/>
                    <a:pt x="216" y="8254"/>
                    <a:pt x="241" y="8237"/>
                  </a:cubicBezTo>
                  <a:lnTo>
                    <a:pt x="10753" y="251"/>
                  </a:lnTo>
                  <a:cubicBezTo>
                    <a:pt x="10813" y="205"/>
                    <a:pt x="10826" y="116"/>
                    <a:pt x="10778" y="56"/>
                  </a:cubicBezTo>
                  <a:cubicBezTo>
                    <a:pt x="10751" y="19"/>
                    <a:pt x="10709" y="0"/>
                    <a:pt x="10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3098050" y="4042450"/>
              <a:ext cx="269775" cy="197800"/>
            </a:xfrm>
            <a:custGeom>
              <a:avLst/>
              <a:gdLst/>
              <a:ahLst/>
              <a:cxnLst/>
              <a:rect l="l" t="t" r="r" b="b"/>
              <a:pathLst>
                <a:path w="10791" h="7912" extrusionOk="0">
                  <a:moveTo>
                    <a:pt x="10633" y="0"/>
                  </a:moveTo>
                  <a:cubicBezTo>
                    <a:pt x="10605" y="0"/>
                    <a:pt x="10575" y="9"/>
                    <a:pt x="10550" y="28"/>
                  </a:cubicBezTo>
                  <a:lnTo>
                    <a:pt x="79" y="7658"/>
                  </a:lnTo>
                  <a:cubicBezTo>
                    <a:pt x="16" y="7704"/>
                    <a:pt x="0" y="7793"/>
                    <a:pt x="46" y="7854"/>
                  </a:cubicBezTo>
                  <a:cubicBezTo>
                    <a:pt x="74" y="7892"/>
                    <a:pt x="117" y="7912"/>
                    <a:pt x="160" y="7912"/>
                  </a:cubicBezTo>
                  <a:cubicBezTo>
                    <a:pt x="188" y="7912"/>
                    <a:pt x="218" y="7902"/>
                    <a:pt x="241" y="7884"/>
                  </a:cubicBezTo>
                  <a:lnTo>
                    <a:pt x="10715" y="253"/>
                  </a:lnTo>
                  <a:cubicBezTo>
                    <a:pt x="10776" y="208"/>
                    <a:pt x="10791" y="119"/>
                    <a:pt x="10745" y="58"/>
                  </a:cubicBezTo>
                  <a:cubicBezTo>
                    <a:pt x="10718" y="20"/>
                    <a:pt x="10676" y="0"/>
                    <a:pt x="106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3154025" y="4117975"/>
              <a:ext cx="213800" cy="142075"/>
            </a:xfrm>
            <a:custGeom>
              <a:avLst/>
              <a:gdLst/>
              <a:ahLst/>
              <a:cxnLst/>
              <a:rect l="l" t="t" r="r" b="b"/>
              <a:pathLst>
                <a:path w="8552" h="5683" extrusionOk="0">
                  <a:moveTo>
                    <a:pt x="8395" y="1"/>
                  </a:moveTo>
                  <a:cubicBezTo>
                    <a:pt x="8368" y="1"/>
                    <a:pt x="8341" y="8"/>
                    <a:pt x="8316" y="24"/>
                  </a:cubicBezTo>
                  <a:lnTo>
                    <a:pt x="82" y="5426"/>
                  </a:lnTo>
                  <a:cubicBezTo>
                    <a:pt x="18" y="5469"/>
                    <a:pt x="1" y="5555"/>
                    <a:pt x="41" y="5621"/>
                  </a:cubicBezTo>
                  <a:cubicBezTo>
                    <a:pt x="69" y="5662"/>
                    <a:pt x="112" y="5682"/>
                    <a:pt x="158" y="5682"/>
                  </a:cubicBezTo>
                  <a:cubicBezTo>
                    <a:pt x="186" y="5682"/>
                    <a:pt x="211" y="5675"/>
                    <a:pt x="234" y="5659"/>
                  </a:cubicBezTo>
                  <a:lnTo>
                    <a:pt x="8471" y="258"/>
                  </a:lnTo>
                  <a:cubicBezTo>
                    <a:pt x="8534" y="215"/>
                    <a:pt x="8552" y="128"/>
                    <a:pt x="8509" y="62"/>
                  </a:cubicBezTo>
                  <a:cubicBezTo>
                    <a:pt x="8483" y="23"/>
                    <a:pt x="8440" y="1"/>
                    <a:pt x="8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2660600" y="3761300"/>
              <a:ext cx="38300" cy="32525"/>
            </a:xfrm>
            <a:custGeom>
              <a:avLst/>
              <a:gdLst/>
              <a:ahLst/>
              <a:cxnLst/>
              <a:rect l="l" t="t" r="r" b="b"/>
              <a:pathLst>
                <a:path w="1532" h="1301" extrusionOk="0">
                  <a:moveTo>
                    <a:pt x="1176" y="0"/>
                  </a:moveTo>
                  <a:cubicBezTo>
                    <a:pt x="1072" y="0"/>
                    <a:pt x="975" y="40"/>
                    <a:pt x="908" y="110"/>
                  </a:cubicBezTo>
                  <a:cubicBezTo>
                    <a:pt x="637" y="394"/>
                    <a:pt x="365" y="678"/>
                    <a:pt x="94" y="965"/>
                  </a:cubicBezTo>
                  <a:cubicBezTo>
                    <a:pt x="0" y="1061"/>
                    <a:pt x="64" y="1219"/>
                    <a:pt x="203" y="1272"/>
                  </a:cubicBezTo>
                  <a:cubicBezTo>
                    <a:pt x="254" y="1292"/>
                    <a:pt x="306" y="1301"/>
                    <a:pt x="356" y="1301"/>
                  </a:cubicBezTo>
                  <a:cubicBezTo>
                    <a:pt x="461" y="1301"/>
                    <a:pt x="557" y="1261"/>
                    <a:pt x="624" y="1191"/>
                  </a:cubicBezTo>
                  <a:cubicBezTo>
                    <a:pt x="895" y="907"/>
                    <a:pt x="1167" y="623"/>
                    <a:pt x="1438" y="336"/>
                  </a:cubicBezTo>
                  <a:cubicBezTo>
                    <a:pt x="1532" y="240"/>
                    <a:pt x="1466" y="82"/>
                    <a:pt x="1329" y="29"/>
                  </a:cubicBezTo>
                  <a:cubicBezTo>
                    <a:pt x="1278" y="9"/>
                    <a:pt x="1226" y="0"/>
                    <a:pt x="11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2687925" y="3807450"/>
              <a:ext cx="33925" cy="27850"/>
            </a:xfrm>
            <a:custGeom>
              <a:avLst/>
              <a:gdLst/>
              <a:ahLst/>
              <a:cxnLst/>
              <a:rect l="l" t="t" r="r" b="b"/>
              <a:pathLst>
                <a:path w="1357" h="1114" extrusionOk="0">
                  <a:moveTo>
                    <a:pt x="362" y="1"/>
                  </a:moveTo>
                  <a:cubicBezTo>
                    <a:pt x="308" y="1"/>
                    <a:pt x="251" y="11"/>
                    <a:pt x="208" y="32"/>
                  </a:cubicBezTo>
                  <a:cubicBezTo>
                    <a:pt x="79" y="93"/>
                    <a:pt x="0" y="235"/>
                    <a:pt x="99" y="339"/>
                  </a:cubicBezTo>
                  <a:cubicBezTo>
                    <a:pt x="307" y="559"/>
                    <a:pt x="518" y="783"/>
                    <a:pt x="728" y="1003"/>
                  </a:cubicBezTo>
                  <a:cubicBezTo>
                    <a:pt x="774" y="1051"/>
                    <a:pt x="829" y="1089"/>
                    <a:pt x="911" y="1107"/>
                  </a:cubicBezTo>
                  <a:cubicBezTo>
                    <a:pt x="935" y="1111"/>
                    <a:pt x="962" y="1114"/>
                    <a:pt x="990" y="1114"/>
                  </a:cubicBezTo>
                  <a:cubicBezTo>
                    <a:pt x="1046" y="1114"/>
                    <a:pt x="1105" y="1105"/>
                    <a:pt x="1149" y="1084"/>
                  </a:cubicBezTo>
                  <a:cubicBezTo>
                    <a:pt x="1278" y="1021"/>
                    <a:pt x="1357" y="879"/>
                    <a:pt x="1258" y="775"/>
                  </a:cubicBezTo>
                  <a:cubicBezTo>
                    <a:pt x="1048" y="554"/>
                    <a:pt x="840" y="334"/>
                    <a:pt x="629" y="111"/>
                  </a:cubicBezTo>
                  <a:cubicBezTo>
                    <a:pt x="583" y="62"/>
                    <a:pt x="525" y="24"/>
                    <a:pt x="447" y="9"/>
                  </a:cubicBezTo>
                  <a:cubicBezTo>
                    <a:pt x="421" y="4"/>
                    <a:pt x="392" y="1"/>
                    <a:pt x="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2665850" y="3840250"/>
              <a:ext cx="16950" cy="37125"/>
            </a:xfrm>
            <a:custGeom>
              <a:avLst/>
              <a:gdLst/>
              <a:ahLst/>
              <a:cxnLst/>
              <a:rect l="l" t="t" r="r" b="b"/>
              <a:pathLst>
                <a:path w="678" h="1485" extrusionOk="0">
                  <a:moveTo>
                    <a:pt x="324" y="0"/>
                  </a:moveTo>
                  <a:cubicBezTo>
                    <a:pt x="320" y="0"/>
                    <a:pt x="316" y="0"/>
                    <a:pt x="313" y="1"/>
                  </a:cubicBezTo>
                  <a:cubicBezTo>
                    <a:pt x="153" y="6"/>
                    <a:pt x="1" y="100"/>
                    <a:pt x="6" y="226"/>
                  </a:cubicBezTo>
                  <a:cubicBezTo>
                    <a:pt x="24" y="571"/>
                    <a:pt x="39" y="916"/>
                    <a:pt x="57" y="1261"/>
                  </a:cubicBezTo>
                  <a:cubicBezTo>
                    <a:pt x="61" y="1374"/>
                    <a:pt x="185" y="1484"/>
                    <a:pt x="347" y="1484"/>
                  </a:cubicBezTo>
                  <a:cubicBezTo>
                    <a:pt x="353" y="1484"/>
                    <a:pt x="358" y="1484"/>
                    <a:pt x="363" y="1484"/>
                  </a:cubicBezTo>
                  <a:cubicBezTo>
                    <a:pt x="526" y="1479"/>
                    <a:pt x="678" y="1385"/>
                    <a:pt x="673" y="1261"/>
                  </a:cubicBezTo>
                  <a:cubicBezTo>
                    <a:pt x="655" y="916"/>
                    <a:pt x="637" y="571"/>
                    <a:pt x="622" y="226"/>
                  </a:cubicBezTo>
                  <a:cubicBezTo>
                    <a:pt x="615" y="112"/>
                    <a:pt x="488" y="0"/>
                    <a:pt x="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2716250" y="3764950"/>
              <a:ext cx="25200" cy="30175"/>
            </a:xfrm>
            <a:custGeom>
              <a:avLst/>
              <a:gdLst/>
              <a:ahLst/>
              <a:cxnLst/>
              <a:rect l="l" t="t" r="r" b="b"/>
              <a:pathLst>
                <a:path w="1008" h="1207" extrusionOk="0">
                  <a:moveTo>
                    <a:pt x="348" y="1"/>
                  </a:moveTo>
                  <a:cubicBezTo>
                    <a:pt x="321" y="1"/>
                    <a:pt x="294" y="4"/>
                    <a:pt x="267" y="10"/>
                  </a:cubicBezTo>
                  <a:cubicBezTo>
                    <a:pt x="112" y="48"/>
                    <a:pt x="1" y="167"/>
                    <a:pt x="52" y="286"/>
                  </a:cubicBezTo>
                  <a:lnTo>
                    <a:pt x="363" y="1040"/>
                  </a:lnTo>
                  <a:cubicBezTo>
                    <a:pt x="403" y="1134"/>
                    <a:pt x="527" y="1206"/>
                    <a:pt x="660" y="1206"/>
                  </a:cubicBezTo>
                  <a:cubicBezTo>
                    <a:pt x="687" y="1206"/>
                    <a:pt x="714" y="1203"/>
                    <a:pt x="741" y="1197"/>
                  </a:cubicBezTo>
                  <a:cubicBezTo>
                    <a:pt x="899" y="1161"/>
                    <a:pt x="1008" y="1042"/>
                    <a:pt x="957" y="920"/>
                  </a:cubicBezTo>
                  <a:cubicBezTo>
                    <a:pt x="853" y="669"/>
                    <a:pt x="749" y="418"/>
                    <a:pt x="645" y="167"/>
                  </a:cubicBezTo>
                  <a:cubicBezTo>
                    <a:pt x="607" y="74"/>
                    <a:pt x="481"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2647025" y="3728825"/>
              <a:ext cx="28550" cy="37050"/>
            </a:xfrm>
            <a:custGeom>
              <a:avLst/>
              <a:gdLst/>
              <a:ahLst/>
              <a:cxnLst/>
              <a:rect l="l" t="t" r="r" b="b"/>
              <a:pathLst>
                <a:path w="1142" h="1482" extrusionOk="0">
                  <a:moveTo>
                    <a:pt x="802" y="1"/>
                  </a:moveTo>
                  <a:cubicBezTo>
                    <a:pt x="665" y="1"/>
                    <a:pt x="545" y="63"/>
                    <a:pt x="500" y="164"/>
                  </a:cubicBezTo>
                  <a:cubicBezTo>
                    <a:pt x="350" y="509"/>
                    <a:pt x="198" y="854"/>
                    <a:pt x="49" y="1196"/>
                  </a:cubicBezTo>
                  <a:cubicBezTo>
                    <a:pt x="1" y="1310"/>
                    <a:pt x="107" y="1447"/>
                    <a:pt x="264" y="1475"/>
                  </a:cubicBezTo>
                  <a:cubicBezTo>
                    <a:pt x="290" y="1480"/>
                    <a:pt x="316" y="1482"/>
                    <a:pt x="340" y="1482"/>
                  </a:cubicBezTo>
                  <a:cubicBezTo>
                    <a:pt x="478" y="1482"/>
                    <a:pt x="597" y="1419"/>
                    <a:pt x="642" y="1318"/>
                  </a:cubicBezTo>
                  <a:cubicBezTo>
                    <a:pt x="792" y="973"/>
                    <a:pt x="944" y="628"/>
                    <a:pt x="1094" y="286"/>
                  </a:cubicBezTo>
                  <a:cubicBezTo>
                    <a:pt x="1142" y="172"/>
                    <a:pt x="1035" y="35"/>
                    <a:pt x="878" y="7"/>
                  </a:cubicBezTo>
                  <a:cubicBezTo>
                    <a:pt x="852" y="3"/>
                    <a:pt x="827" y="1"/>
                    <a:pt x="8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2707700" y="3867350"/>
              <a:ext cx="22225" cy="38350"/>
            </a:xfrm>
            <a:custGeom>
              <a:avLst/>
              <a:gdLst/>
              <a:ahLst/>
              <a:cxnLst/>
              <a:rect l="l" t="t" r="r" b="b"/>
              <a:pathLst>
                <a:path w="889" h="1534" extrusionOk="0">
                  <a:moveTo>
                    <a:pt x="319" y="1"/>
                  </a:moveTo>
                  <a:cubicBezTo>
                    <a:pt x="292" y="1"/>
                    <a:pt x="266" y="4"/>
                    <a:pt x="241" y="10"/>
                  </a:cubicBezTo>
                  <a:cubicBezTo>
                    <a:pt x="69" y="50"/>
                    <a:pt x="0" y="162"/>
                    <a:pt x="28" y="286"/>
                  </a:cubicBezTo>
                  <a:cubicBezTo>
                    <a:pt x="107" y="646"/>
                    <a:pt x="188" y="1006"/>
                    <a:pt x="269" y="1369"/>
                  </a:cubicBezTo>
                  <a:cubicBezTo>
                    <a:pt x="290" y="1467"/>
                    <a:pt x="438" y="1534"/>
                    <a:pt x="572" y="1534"/>
                  </a:cubicBezTo>
                  <a:cubicBezTo>
                    <a:pt x="598" y="1534"/>
                    <a:pt x="623" y="1531"/>
                    <a:pt x="647" y="1526"/>
                  </a:cubicBezTo>
                  <a:cubicBezTo>
                    <a:pt x="820" y="1486"/>
                    <a:pt x="888" y="1374"/>
                    <a:pt x="863" y="1247"/>
                  </a:cubicBezTo>
                  <a:cubicBezTo>
                    <a:pt x="782" y="887"/>
                    <a:pt x="700" y="527"/>
                    <a:pt x="619" y="167"/>
                  </a:cubicBezTo>
                  <a:cubicBezTo>
                    <a:pt x="598" y="70"/>
                    <a:pt x="452" y="1"/>
                    <a:pt x="3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2638225" y="3806325"/>
              <a:ext cx="36650" cy="23825"/>
            </a:xfrm>
            <a:custGeom>
              <a:avLst/>
              <a:gdLst/>
              <a:ahLst/>
              <a:cxnLst/>
              <a:rect l="l" t="t" r="r" b="b"/>
              <a:pathLst>
                <a:path w="1466" h="953" extrusionOk="0">
                  <a:moveTo>
                    <a:pt x="1168" y="1"/>
                  </a:moveTo>
                  <a:cubicBezTo>
                    <a:pt x="1165" y="1"/>
                    <a:pt x="1162" y="1"/>
                    <a:pt x="1159" y="1"/>
                  </a:cubicBezTo>
                  <a:cubicBezTo>
                    <a:pt x="1073" y="3"/>
                    <a:pt x="1009" y="29"/>
                    <a:pt x="941" y="67"/>
                  </a:cubicBezTo>
                  <a:lnTo>
                    <a:pt x="91" y="569"/>
                  </a:lnTo>
                  <a:cubicBezTo>
                    <a:pt x="33" y="602"/>
                    <a:pt x="0" y="675"/>
                    <a:pt x="0" y="729"/>
                  </a:cubicBezTo>
                  <a:cubicBezTo>
                    <a:pt x="0" y="782"/>
                    <a:pt x="36" y="848"/>
                    <a:pt x="91" y="886"/>
                  </a:cubicBezTo>
                  <a:cubicBezTo>
                    <a:pt x="145" y="924"/>
                    <a:pt x="215" y="952"/>
                    <a:pt x="291" y="952"/>
                  </a:cubicBezTo>
                  <a:cubicBezTo>
                    <a:pt x="297" y="952"/>
                    <a:pt x="303" y="952"/>
                    <a:pt x="309" y="952"/>
                  </a:cubicBezTo>
                  <a:cubicBezTo>
                    <a:pt x="396" y="949"/>
                    <a:pt x="459" y="926"/>
                    <a:pt x="525" y="886"/>
                  </a:cubicBezTo>
                  <a:lnTo>
                    <a:pt x="1377" y="386"/>
                  </a:lnTo>
                  <a:cubicBezTo>
                    <a:pt x="1433" y="353"/>
                    <a:pt x="1466" y="277"/>
                    <a:pt x="1466" y="227"/>
                  </a:cubicBezTo>
                  <a:cubicBezTo>
                    <a:pt x="1466" y="171"/>
                    <a:pt x="1433" y="105"/>
                    <a:pt x="1377" y="67"/>
                  </a:cubicBezTo>
                  <a:cubicBezTo>
                    <a:pt x="1321" y="30"/>
                    <a:pt x="1246"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2646450" y="3895425"/>
              <a:ext cx="32375" cy="38375"/>
            </a:xfrm>
            <a:custGeom>
              <a:avLst/>
              <a:gdLst/>
              <a:ahLst/>
              <a:cxnLst/>
              <a:rect l="l" t="t" r="r" b="b"/>
              <a:pathLst>
                <a:path w="1295" h="1535" extrusionOk="0">
                  <a:moveTo>
                    <a:pt x="361" y="0"/>
                  </a:moveTo>
                  <a:cubicBezTo>
                    <a:pt x="334" y="0"/>
                    <a:pt x="306" y="3"/>
                    <a:pt x="277" y="10"/>
                  </a:cubicBezTo>
                  <a:cubicBezTo>
                    <a:pt x="133" y="46"/>
                    <a:pt x="1" y="170"/>
                    <a:pt x="62" y="286"/>
                  </a:cubicBezTo>
                  <a:lnTo>
                    <a:pt x="640" y="1367"/>
                  </a:lnTo>
                  <a:cubicBezTo>
                    <a:pt x="688" y="1459"/>
                    <a:pt x="799" y="1534"/>
                    <a:pt x="932" y="1534"/>
                  </a:cubicBezTo>
                  <a:cubicBezTo>
                    <a:pt x="960" y="1534"/>
                    <a:pt x="988" y="1531"/>
                    <a:pt x="1018" y="1524"/>
                  </a:cubicBezTo>
                  <a:cubicBezTo>
                    <a:pt x="1162" y="1491"/>
                    <a:pt x="1294" y="1367"/>
                    <a:pt x="1233" y="1248"/>
                  </a:cubicBezTo>
                  <a:cubicBezTo>
                    <a:pt x="1040" y="887"/>
                    <a:pt x="848" y="527"/>
                    <a:pt x="655" y="167"/>
                  </a:cubicBezTo>
                  <a:cubicBezTo>
                    <a:pt x="607" y="77"/>
                    <a:pt x="495" y="0"/>
                    <a:pt x="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2703575" y="3930675"/>
              <a:ext cx="41500" cy="24275"/>
            </a:xfrm>
            <a:custGeom>
              <a:avLst/>
              <a:gdLst/>
              <a:ahLst/>
              <a:cxnLst/>
              <a:rect l="l" t="t" r="r" b="b"/>
              <a:pathLst>
                <a:path w="1660" h="971" extrusionOk="0">
                  <a:moveTo>
                    <a:pt x="1331" y="1"/>
                  </a:moveTo>
                  <a:cubicBezTo>
                    <a:pt x="1281" y="1"/>
                    <a:pt x="1232" y="11"/>
                    <a:pt x="1187" y="33"/>
                  </a:cubicBezTo>
                  <a:cubicBezTo>
                    <a:pt x="845" y="205"/>
                    <a:pt x="503" y="378"/>
                    <a:pt x="163" y="548"/>
                  </a:cubicBezTo>
                  <a:cubicBezTo>
                    <a:pt x="94" y="583"/>
                    <a:pt x="44" y="624"/>
                    <a:pt x="21" y="685"/>
                  </a:cubicBezTo>
                  <a:cubicBezTo>
                    <a:pt x="1" y="738"/>
                    <a:pt x="11" y="809"/>
                    <a:pt x="51" y="857"/>
                  </a:cubicBezTo>
                  <a:cubicBezTo>
                    <a:pt x="111" y="923"/>
                    <a:pt x="220" y="970"/>
                    <a:pt x="329" y="970"/>
                  </a:cubicBezTo>
                  <a:cubicBezTo>
                    <a:pt x="378" y="970"/>
                    <a:pt x="428" y="960"/>
                    <a:pt x="472" y="938"/>
                  </a:cubicBezTo>
                  <a:cubicBezTo>
                    <a:pt x="815" y="766"/>
                    <a:pt x="1157" y="593"/>
                    <a:pt x="1497" y="421"/>
                  </a:cubicBezTo>
                  <a:cubicBezTo>
                    <a:pt x="1565" y="388"/>
                    <a:pt x="1616" y="345"/>
                    <a:pt x="1639" y="286"/>
                  </a:cubicBezTo>
                  <a:cubicBezTo>
                    <a:pt x="1659" y="233"/>
                    <a:pt x="1649" y="160"/>
                    <a:pt x="1608" y="114"/>
                  </a:cubicBezTo>
                  <a:cubicBezTo>
                    <a:pt x="1549" y="48"/>
                    <a:pt x="1440" y="1"/>
                    <a:pt x="13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2659075" y="3954375"/>
              <a:ext cx="33250" cy="32500"/>
            </a:xfrm>
            <a:custGeom>
              <a:avLst/>
              <a:gdLst/>
              <a:ahLst/>
              <a:cxnLst/>
              <a:rect l="l" t="t" r="r" b="b"/>
              <a:pathLst>
                <a:path w="1330" h="1300" extrusionOk="0">
                  <a:moveTo>
                    <a:pt x="342" y="0"/>
                  </a:moveTo>
                  <a:cubicBezTo>
                    <a:pt x="290" y="0"/>
                    <a:pt x="238" y="10"/>
                    <a:pt x="193" y="31"/>
                  </a:cubicBezTo>
                  <a:cubicBezTo>
                    <a:pt x="49" y="99"/>
                    <a:pt x="0" y="229"/>
                    <a:pt x="82" y="340"/>
                  </a:cubicBezTo>
                  <a:lnTo>
                    <a:pt x="718" y="1187"/>
                  </a:lnTo>
                  <a:cubicBezTo>
                    <a:pt x="769" y="1257"/>
                    <a:pt x="879" y="1300"/>
                    <a:pt x="988" y="1300"/>
                  </a:cubicBezTo>
                  <a:cubicBezTo>
                    <a:pt x="1040" y="1300"/>
                    <a:pt x="1092" y="1290"/>
                    <a:pt x="1136" y="1268"/>
                  </a:cubicBezTo>
                  <a:cubicBezTo>
                    <a:pt x="1281" y="1200"/>
                    <a:pt x="1329" y="1070"/>
                    <a:pt x="1248" y="959"/>
                  </a:cubicBezTo>
                  <a:cubicBezTo>
                    <a:pt x="1035" y="677"/>
                    <a:pt x="825" y="396"/>
                    <a:pt x="614" y="112"/>
                  </a:cubicBezTo>
                  <a:cubicBezTo>
                    <a:pt x="561" y="42"/>
                    <a:pt x="450" y="0"/>
                    <a:pt x="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2646000" y="4008350"/>
              <a:ext cx="25025" cy="30225"/>
            </a:xfrm>
            <a:custGeom>
              <a:avLst/>
              <a:gdLst/>
              <a:ahLst/>
              <a:cxnLst/>
              <a:rect l="l" t="t" r="r" b="b"/>
              <a:pathLst>
                <a:path w="1001" h="1209" extrusionOk="0">
                  <a:moveTo>
                    <a:pt x="348" y="0"/>
                  </a:moveTo>
                  <a:cubicBezTo>
                    <a:pt x="320" y="0"/>
                    <a:pt x="292" y="3"/>
                    <a:pt x="265" y="10"/>
                  </a:cubicBezTo>
                  <a:cubicBezTo>
                    <a:pt x="110" y="45"/>
                    <a:pt x="1" y="164"/>
                    <a:pt x="52" y="286"/>
                  </a:cubicBezTo>
                  <a:cubicBezTo>
                    <a:pt x="153" y="537"/>
                    <a:pt x="255" y="788"/>
                    <a:pt x="359" y="1042"/>
                  </a:cubicBezTo>
                  <a:cubicBezTo>
                    <a:pt x="397" y="1135"/>
                    <a:pt x="523" y="1208"/>
                    <a:pt x="656" y="1208"/>
                  </a:cubicBezTo>
                  <a:cubicBezTo>
                    <a:pt x="683" y="1208"/>
                    <a:pt x="710" y="1205"/>
                    <a:pt x="736" y="1199"/>
                  </a:cubicBezTo>
                  <a:cubicBezTo>
                    <a:pt x="891" y="1161"/>
                    <a:pt x="1000" y="1042"/>
                    <a:pt x="949" y="920"/>
                  </a:cubicBezTo>
                  <a:lnTo>
                    <a:pt x="645" y="167"/>
                  </a:lnTo>
                  <a:cubicBezTo>
                    <a:pt x="607" y="72"/>
                    <a:pt x="482" y="0"/>
                    <a:pt x="3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a:off x="2724575" y="3975325"/>
              <a:ext cx="20300" cy="34775"/>
            </a:xfrm>
            <a:custGeom>
              <a:avLst/>
              <a:gdLst/>
              <a:ahLst/>
              <a:cxnLst/>
              <a:rect l="l" t="t" r="r" b="b"/>
              <a:pathLst>
                <a:path w="812" h="1391" extrusionOk="0">
                  <a:moveTo>
                    <a:pt x="308" y="1"/>
                  </a:moveTo>
                  <a:cubicBezTo>
                    <a:pt x="280" y="1"/>
                    <a:pt x="253" y="3"/>
                    <a:pt x="228" y="9"/>
                  </a:cubicBezTo>
                  <a:cubicBezTo>
                    <a:pt x="155" y="27"/>
                    <a:pt x="84" y="60"/>
                    <a:pt x="46" y="111"/>
                  </a:cubicBezTo>
                  <a:cubicBezTo>
                    <a:pt x="3" y="169"/>
                    <a:pt x="0" y="222"/>
                    <a:pt x="13" y="286"/>
                  </a:cubicBezTo>
                  <a:cubicBezTo>
                    <a:pt x="79" y="598"/>
                    <a:pt x="142" y="912"/>
                    <a:pt x="205" y="1224"/>
                  </a:cubicBezTo>
                  <a:cubicBezTo>
                    <a:pt x="216" y="1277"/>
                    <a:pt x="289" y="1333"/>
                    <a:pt x="347" y="1358"/>
                  </a:cubicBezTo>
                  <a:cubicBezTo>
                    <a:pt x="391" y="1379"/>
                    <a:pt x="449" y="1390"/>
                    <a:pt x="504" y="1390"/>
                  </a:cubicBezTo>
                  <a:cubicBezTo>
                    <a:pt x="532" y="1390"/>
                    <a:pt x="559" y="1387"/>
                    <a:pt x="583" y="1381"/>
                  </a:cubicBezTo>
                  <a:cubicBezTo>
                    <a:pt x="659" y="1364"/>
                    <a:pt x="730" y="1331"/>
                    <a:pt x="768" y="1280"/>
                  </a:cubicBezTo>
                  <a:cubicBezTo>
                    <a:pt x="809" y="1222"/>
                    <a:pt x="812" y="1168"/>
                    <a:pt x="799" y="1105"/>
                  </a:cubicBezTo>
                  <a:cubicBezTo>
                    <a:pt x="735" y="793"/>
                    <a:pt x="672" y="478"/>
                    <a:pt x="606" y="167"/>
                  </a:cubicBezTo>
                  <a:cubicBezTo>
                    <a:pt x="596" y="113"/>
                    <a:pt x="525" y="58"/>
                    <a:pt x="467" y="32"/>
                  </a:cubicBezTo>
                  <a:cubicBezTo>
                    <a:pt x="423" y="12"/>
                    <a:pt x="364" y="1"/>
                    <a:pt x="3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2690825" y="4018775"/>
              <a:ext cx="17475" cy="33575"/>
            </a:xfrm>
            <a:custGeom>
              <a:avLst/>
              <a:gdLst/>
              <a:ahLst/>
              <a:cxnLst/>
              <a:rect l="l" t="t" r="r" b="b"/>
              <a:pathLst>
                <a:path w="699" h="1343" extrusionOk="0">
                  <a:moveTo>
                    <a:pt x="334" y="0"/>
                  </a:moveTo>
                  <a:cubicBezTo>
                    <a:pt x="329" y="0"/>
                    <a:pt x="323" y="1"/>
                    <a:pt x="318" y="1"/>
                  </a:cubicBezTo>
                  <a:cubicBezTo>
                    <a:pt x="158" y="6"/>
                    <a:pt x="1" y="100"/>
                    <a:pt x="11" y="227"/>
                  </a:cubicBezTo>
                  <a:cubicBezTo>
                    <a:pt x="31" y="523"/>
                    <a:pt x="54" y="820"/>
                    <a:pt x="74" y="1117"/>
                  </a:cubicBezTo>
                  <a:cubicBezTo>
                    <a:pt x="82" y="1232"/>
                    <a:pt x="201" y="1343"/>
                    <a:pt x="365" y="1343"/>
                  </a:cubicBezTo>
                  <a:cubicBezTo>
                    <a:pt x="370" y="1343"/>
                    <a:pt x="376" y="1343"/>
                    <a:pt x="381" y="1342"/>
                  </a:cubicBezTo>
                  <a:cubicBezTo>
                    <a:pt x="541" y="1337"/>
                    <a:pt x="698" y="1243"/>
                    <a:pt x="688" y="1117"/>
                  </a:cubicBezTo>
                  <a:cubicBezTo>
                    <a:pt x="668" y="820"/>
                    <a:pt x="648" y="523"/>
                    <a:pt x="625" y="227"/>
                  </a:cubicBezTo>
                  <a:cubicBezTo>
                    <a:pt x="617" y="111"/>
                    <a:pt x="498" y="0"/>
                    <a:pt x="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2635475" y="4063450"/>
              <a:ext cx="35100" cy="32300"/>
            </a:xfrm>
            <a:custGeom>
              <a:avLst/>
              <a:gdLst/>
              <a:ahLst/>
              <a:cxnLst/>
              <a:rect l="l" t="t" r="r" b="b"/>
              <a:pathLst>
                <a:path w="1404" h="1292" extrusionOk="0">
                  <a:moveTo>
                    <a:pt x="1054" y="0"/>
                  </a:moveTo>
                  <a:cubicBezTo>
                    <a:pt x="949" y="0"/>
                    <a:pt x="849" y="38"/>
                    <a:pt x="790" y="111"/>
                  </a:cubicBezTo>
                  <a:cubicBezTo>
                    <a:pt x="554" y="392"/>
                    <a:pt x="318" y="674"/>
                    <a:pt x="85" y="955"/>
                  </a:cubicBezTo>
                  <a:cubicBezTo>
                    <a:pt x="1" y="1057"/>
                    <a:pt x="49" y="1206"/>
                    <a:pt x="194" y="1262"/>
                  </a:cubicBezTo>
                  <a:cubicBezTo>
                    <a:pt x="244" y="1282"/>
                    <a:pt x="298" y="1291"/>
                    <a:pt x="351" y="1291"/>
                  </a:cubicBezTo>
                  <a:cubicBezTo>
                    <a:pt x="456" y="1291"/>
                    <a:pt x="556" y="1254"/>
                    <a:pt x="615" y="1183"/>
                  </a:cubicBezTo>
                  <a:cubicBezTo>
                    <a:pt x="851" y="899"/>
                    <a:pt x="1084" y="618"/>
                    <a:pt x="1320" y="336"/>
                  </a:cubicBezTo>
                  <a:cubicBezTo>
                    <a:pt x="1403" y="238"/>
                    <a:pt x="1355" y="85"/>
                    <a:pt x="1211" y="30"/>
                  </a:cubicBezTo>
                  <a:cubicBezTo>
                    <a:pt x="1161" y="10"/>
                    <a:pt x="1107" y="0"/>
                    <a:pt x="10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2705225" y="4071825"/>
              <a:ext cx="34400" cy="29925"/>
            </a:xfrm>
            <a:custGeom>
              <a:avLst/>
              <a:gdLst/>
              <a:ahLst/>
              <a:cxnLst/>
              <a:rect l="l" t="t" r="r" b="b"/>
              <a:pathLst>
                <a:path w="1376" h="1197" extrusionOk="0">
                  <a:moveTo>
                    <a:pt x="349" y="0"/>
                  </a:moveTo>
                  <a:cubicBezTo>
                    <a:pt x="299" y="0"/>
                    <a:pt x="249" y="10"/>
                    <a:pt x="203" y="32"/>
                  </a:cubicBezTo>
                  <a:cubicBezTo>
                    <a:pt x="69" y="95"/>
                    <a:pt x="1" y="235"/>
                    <a:pt x="92" y="341"/>
                  </a:cubicBezTo>
                  <a:cubicBezTo>
                    <a:pt x="312" y="590"/>
                    <a:pt x="531" y="836"/>
                    <a:pt x="749" y="1084"/>
                  </a:cubicBezTo>
                  <a:cubicBezTo>
                    <a:pt x="809" y="1152"/>
                    <a:pt x="916" y="1197"/>
                    <a:pt x="1024" y="1197"/>
                  </a:cubicBezTo>
                  <a:cubicBezTo>
                    <a:pt x="1074" y="1197"/>
                    <a:pt x="1124" y="1187"/>
                    <a:pt x="1170" y="1165"/>
                  </a:cubicBezTo>
                  <a:cubicBezTo>
                    <a:pt x="1304" y="1102"/>
                    <a:pt x="1375" y="963"/>
                    <a:pt x="1281" y="859"/>
                  </a:cubicBezTo>
                  <a:cubicBezTo>
                    <a:pt x="1061" y="610"/>
                    <a:pt x="842" y="362"/>
                    <a:pt x="624" y="113"/>
                  </a:cubicBezTo>
                  <a:cubicBezTo>
                    <a:pt x="564" y="45"/>
                    <a:pt x="457" y="0"/>
                    <a:pt x="3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2676000" y="4093900"/>
              <a:ext cx="22725" cy="38350"/>
            </a:xfrm>
            <a:custGeom>
              <a:avLst/>
              <a:gdLst/>
              <a:ahLst/>
              <a:cxnLst/>
              <a:rect l="l" t="t" r="r" b="b"/>
              <a:pathLst>
                <a:path w="909" h="1534" extrusionOk="0">
                  <a:moveTo>
                    <a:pt x="320" y="1"/>
                  </a:moveTo>
                  <a:cubicBezTo>
                    <a:pt x="295" y="1"/>
                    <a:pt x="270" y="3"/>
                    <a:pt x="246" y="9"/>
                  </a:cubicBezTo>
                  <a:cubicBezTo>
                    <a:pt x="74" y="49"/>
                    <a:pt x="0" y="163"/>
                    <a:pt x="31" y="288"/>
                  </a:cubicBezTo>
                  <a:cubicBezTo>
                    <a:pt x="117" y="648"/>
                    <a:pt x="201" y="1008"/>
                    <a:pt x="287" y="1368"/>
                  </a:cubicBezTo>
                  <a:cubicBezTo>
                    <a:pt x="310" y="1465"/>
                    <a:pt x="455" y="1534"/>
                    <a:pt x="587" y="1534"/>
                  </a:cubicBezTo>
                  <a:cubicBezTo>
                    <a:pt x="614" y="1534"/>
                    <a:pt x="640" y="1531"/>
                    <a:pt x="665" y="1525"/>
                  </a:cubicBezTo>
                  <a:cubicBezTo>
                    <a:pt x="835" y="1484"/>
                    <a:pt x="908" y="1373"/>
                    <a:pt x="880" y="1249"/>
                  </a:cubicBezTo>
                  <a:cubicBezTo>
                    <a:pt x="794" y="889"/>
                    <a:pt x="708" y="528"/>
                    <a:pt x="624" y="168"/>
                  </a:cubicBezTo>
                  <a:cubicBezTo>
                    <a:pt x="601" y="70"/>
                    <a:pt x="454" y="1"/>
                    <a:pt x="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2642800" y="4131500"/>
              <a:ext cx="21225" cy="40675"/>
            </a:xfrm>
            <a:custGeom>
              <a:avLst/>
              <a:gdLst/>
              <a:ahLst/>
              <a:cxnLst/>
              <a:rect l="l" t="t" r="r" b="b"/>
              <a:pathLst>
                <a:path w="849" h="1627" extrusionOk="0">
                  <a:moveTo>
                    <a:pt x="532" y="1"/>
                  </a:moveTo>
                  <a:cubicBezTo>
                    <a:pt x="529" y="1"/>
                    <a:pt x="525" y="1"/>
                    <a:pt x="522" y="1"/>
                  </a:cubicBezTo>
                  <a:cubicBezTo>
                    <a:pt x="339" y="8"/>
                    <a:pt x="238" y="102"/>
                    <a:pt x="215" y="226"/>
                  </a:cubicBezTo>
                  <a:cubicBezTo>
                    <a:pt x="152" y="620"/>
                    <a:pt x="86" y="1010"/>
                    <a:pt x="20" y="1401"/>
                  </a:cubicBezTo>
                  <a:cubicBezTo>
                    <a:pt x="0" y="1515"/>
                    <a:pt x="167" y="1626"/>
                    <a:pt x="317" y="1626"/>
                  </a:cubicBezTo>
                  <a:cubicBezTo>
                    <a:pt x="320" y="1626"/>
                    <a:pt x="323" y="1626"/>
                    <a:pt x="327" y="1626"/>
                  </a:cubicBezTo>
                  <a:cubicBezTo>
                    <a:pt x="512" y="1621"/>
                    <a:pt x="613" y="1527"/>
                    <a:pt x="634" y="1401"/>
                  </a:cubicBezTo>
                  <a:cubicBezTo>
                    <a:pt x="700" y="1010"/>
                    <a:pt x="765" y="620"/>
                    <a:pt x="831" y="226"/>
                  </a:cubicBezTo>
                  <a:cubicBezTo>
                    <a:pt x="849" y="112"/>
                    <a:pt x="682" y="1"/>
                    <a:pt x="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2706950" y="4144450"/>
              <a:ext cx="34750" cy="22975"/>
            </a:xfrm>
            <a:custGeom>
              <a:avLst/>
              <a:gdLst/>
              <a:ahLst/>
              <a:cxnLst/>
              <a:rect l="l" t="t" r="r" b="b"/>
              <a:pathLst>
                <a:path w="1390" h="919" extrusionOk="0">
                  <a:moveTo>
                    <a:pt x="309" y="0"/>
                  </a:moveTo>
                  <a:cubicBezTo>
                    <a:pt x="236" y="0"/>
                    <a:pt x="145" y="23"/>
                    <a:pt x="94" y="66"/>
                  </a:cubicBezTo>
                  <a:cubicBezTo>
                    <a:pt x="38" y="107"/>
                    <a:pt x="0" y="165"/>
                    <a:pt x="3" y="223"/>
                  </a:cubicBezTo>
                  <a:cubicBezTo>
                    <a:pt x="8" y="282"/>
                    <a:pt x="30" y="345"/>
                    <a:pt x="94" y="383"/>
                  </a:cubicBezTo>
                  <a:lnTo>
                    <a:pt x="862" y="852"/>
                  </a:lnTo>
                  <a:cubicBezTo>
                    <a:pt x="926" y="893"/>
                    <a:pt x="994" y="918"/>
                    <a:pt x="1080" y="918"/>
                  </a:cubicBezTo>
                  <a:cubicBezTo>
                    <a:pt x="1154" y="918"/>
                    <a:pt x="1245" y="895"/>
                    <a:pt x="1296" y="852"/>
                  </a:cubicBezTo>
                  <a:cubicBezTo>
                    <a:pt x="1352" y="809"/>
                    <a:pt x="1390" y="753"/>
                    <a:pt x="1387" y="695"/>
                  </a:cubicBezTo>
                  <a:cubicBezTo>
                    <a:pt x="1382" y="637"/>
                    <a:pt x="1359" y="573"/>
                    <a:pt x="1296" y="535"/>
                  </a:cubicBezTo>
                  <a:lnTo>
                    <a:pt x="527" y="66"/>
                  </a:lnTo>
                  <a:cubicBezTo>
                    <a:pt x="464" y="25"/>
                    <a:pt x="396" y="0"/>
                    <a:pt x="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2677775" y="4169100"/>
              <a:ext cx="19425" cy="33575"/>
            </a:xfrm>
            <a:custGeom>
              <a:avLst/>
              <a:gdLst/>
              <a:ahLst/>
              <a:cxnLst/>
              <a:rect l="l" t="t" r="r" b="b"/>
              <a:pathLst>
                <a:path w="777" h="1343" extrusionOk="0">
                  <a:moveTo>
                    <a:pt x="462" y="0"/>
                  </a:moveTo>
                  <a:cubicBezTo>
                    <a:pt x="459" y="0"/>
                    <a:pt x="455" y="0"/>
                    <a:pt x="452" y="1"/>
                  </a:cubicBezTo>
                  <a:cubicBezTo>
                    <a:pt x="272" y="6"/>
                    <a:pt x="163" y="100"/>
                    <a:pt x="145" y="224"/>
                  </a:cubicBezTo>
                  <a:lnTo>
                    <a:pt x="18" y="1116"/>
                  </a:lnTo>
                  <a:cubicBezTo>
                    <a:pt x="1" y="1233"/>
                    <a:pt x="163" y="1342"/>
                    <a:pt x="315" y="1342"/>
                  </a:cubicBezTo>
                  <a:cubicBezTo>
                    <a:pt x="318" y="1342"/>
                    <a:pt x="322" y="1342"/>
                    <a:pt x="325" y="1342"/>
                  </a:cubicBezTo>
                  <a:cubicBezTo>
                    <a:pt x="505" y="1337"/>
                    <a:pt x="614" y="1243"/>
                    <a:pt x="632" y="1116"/>
                  </a:cubicBezTo>
                  <a:cubicBezTo>
                    <a:pt x="675" y="820"/>
                    <a:pt x="718" y="523"/>
                    <a:pt x="759" y="224"/>
                  </a:cubicBezTo>
                  <a:cubicBezTo>
                    <a:pt x="776" y="110"/>
                    <a:pt x="614" y="0"/>
                    <a:pt x="4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2648925" y="4215975"/>
              <a:ext cx="24875" cy="34800"/>
            </a:xfrm>
            <a:custGeom>
              <a:avLst/>
              <a:gdLst/>
              <a:ahLst/>
              <a:cxnLst/>
              <a:rect l="l" t="t" r="r" b="b"/>
              <a:pathLst>
                <a:path w="995" h="1392" extrusionOk="0">
                  <a:moveTo>
                    <a:pt x="339" y="0"/>
                  </a:moveTo>
                  <a:cubicBezTo>
                    <a:pt x="311" y="0"/>
                    <a:pt x="284" y="3"/>
                    <a:pt x="257" y="10"/>
                  </a:cubicBezTo>
                  <a:cubicBezTo>
                    <a:pt x="94" y="48"/>
                    <a:pt x="1" y="165"/>
                    <a:pt x="41" y="286"/>
                  </a:cubicBezTo>
                  <a:cubicBezTo>
                    <a:pt x="148" y="598"/>
                    <a:pt x="254" y="913"/>
                    <a:pt x="361" y="1225"/>
                  </a:cubicBezTo>
                  <a:cubicBezTo>
                    <a:pt x="392" y="1319"/>
                    <a:pt x="525" y="1391"/>
                    <a:pt x="658" y="1391"/>
                  </a:cubicBezTo>
                  <a:cubicBezTo>
                    <a:pt x="685" y="1391"/>
                    <a:pt x="712" y="1388"/>
                    <a:pt x="739" y="1382"/>
                  </a:cubicBezTo>
                  <a:cubicBezTo>
                    <a:pt x="901" y="1344"/>
                    <a:pt x="995" y="1227"/>
                    <a:pt x="954" y="1105"/>
                  </a:cubicBezTo>
                  <a:cubicBezTo>
                    <a:pt x="848" y="793"/>
                    <a:pt x="741" y="479"/>
                    <a:pt x="635" y="167"/>
                  </a:cubicBezTo>
                  <a:cubicBezTo>
                    <a:pt x="601" y="71"/>
                    <a:pt x="470" y="0"/>
                    <a:pt x="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2699150" y="4206150"/>
              <a:ext cx="42550" cy="28800"/>
            </a:xfrm>
            <a:custGeom>
              <a:avLst/>
              <a:gdLst/>
              <a:ahLst/>
              <a:cxnLst/>
              <a:rect l="l" t="t" r="r" b="b"/>
              <a:pathLst>
                <a:path w="1702" h="1152" extrusionOk="0">
                  <a:moveTo>
                    <a:pt x="1364" y="1"/>
                  </a:moveTo>
                  <a:cubicBezTo>
                    <a:pt x="1287" y="1"/>
                    <a:pt x="1210" y="22"/>
                    <a:pt x="1146" y="66"/>
                  </a:cubicBezTo>
                  <a:cubicBezTo>
                    <a:pt x="804" y="299"/>
                    <a:pt x="464" y="535"/>
                    <a:pt x="122" y="768"/>
                  </a:cubicBezTo>
                  <a:cubicBezTo>
                    <a:pt x="3" y="849"/>
                    <a:pt x="0" y="1006"/>
                    <a:pt x="122" y="1088"/>
                  </a:cubicBezTo>
                  <a:cubicBezTo>
                    <a:pt x="184" y="1130"/>
                    <a:pt x="262" y="1151"/>
                    <a:pt x="339" y="1151"/>
                  </a:cubicBezTo>
                  <a:cubicBezTo>
                    <a:pt x="416" y="1151"/>
                    <a:pt x="493" y="1130"/>
                    <a:pt x="555" y="1088"/>
                  </a:cubicBezTo>
                  <a:cubicBezTo>
                    <a:pt x="898" y="854"/>
                    <a:pt x="1240" y="618"/>
                    <a:pt x="1583" y="385"/>
                  </a:cubicBezTo>
                  <a:cubicBezTo>
                    <a:pt x="1699" y="304"/>
                    <a:pt x="1702" y="147"/>
                    <a:pt x="1583" y="66"/>
                  </a:cubicBezTo>
                  <a:cubicBezTo>
                    <a:pt x="1519" y="22"/>
                    <a:pt x="1442" y="1"/>
                    <a:pt x="13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4031675" y="3979100"/>
              <a:ext cx="32975" cy="34600"/>
            </a:xfrm>
            <a:custGeom>
              <a:avLst/>
              <a:gdLst/>
              <a:ahLst/>
              <a:cxnLst/>
              <a:rect l="l" t="t" r="r" b="b"/>
              <a:pathLst>
                <a:path w="1319" h="1384" extrusionOk="0">
                  <a:moveTo>
                    <a:pt x="979" y="1"/>
                  </a:moveTo>
                  <a:cubicBezTo>
                    <a:pt x="873" y="1"/>
                    <a:pt x="767" y="36"/>
                    <a:pt x="715" y="109"/>
                  </a:cubicBezTo>
                  <a:cubicBezTo>
                    <a:pt x="502" y="421"/>
                    <a:pt x="287" y="736"/>
                    <a:pt x="74" y="1048"/>
                  </a:cubicBezTo>
                  <a:cubicBezTo>
                    <a:pt x="0" y="1152"/>
                    <a:pt x="30" y="1296"/>
                    <a:pt x="183" y="1355"/>
                  </a:cubicBezTo>
                  <a:cubicBezTo>
                    <a:pt x="231" y="1374"/>
                    <a:pt x="287" y="1384"/>
                    <a:pt x="343" y="1384"/>
                  </a:cubicBezTo>
                  <a:cubicBezTo>
                    <a:pt x="449" y="1384"/>
                    <a:pt x="554" y="1349"/>
                    <a:pt x="604" y="1276"/>
                  </a:cubicBezTo>
                  <a:cubicBezTo>
                    <a:pt x="817" y="961"/>
                    <a:pt x="1032" y="650"/>
                    <a:pt x="1248" y="338"/>
                  </a:cubicBezTo>
                  <a:cubicBezTo>
                    <a:pt x="1319" y="231"/>
                    <a:pt x="1288" y="87"/>
                    <a:pt x="1136" y="28"/>
                  </a:cubicBezTo>
                  <a:cubicBezTo>
                    <a:pt x="1089" y="10"/>
                    <a:pt x="1034" y="1"/>
                    <a:pt x="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4077575" y="3962575"/>
              <a:ext cx="39375" cy="19450"/>
            </a:xfrm>
            <a:custGeom>
              <a:avLst/>
              <a:gdLst/>
              <a:ahLst/>
              <a:cxnLst/>
              <a:rect l="l" t="t" r="r" b="b"/>
              <a:pathLst>
                <a:path w="1575" h="778" extrusionOk="0">
                  <a:moveTo>
                    <a:pt x="329" y="0"/>
                  </a:moveTo>
                  <a:cubicBezTo>
                    <a:pt x="305" y="0"/>
                    <a:pt x="281" y="3"/>
                    <a:pt x="256" y="7"/>
                  </a:cubicBezTo>
                  <a:cubicBezTo>
                    <a:pt x="185" y="22"/>
                    <a:pt x="109" y="63"/>
                    <a:pt x="74" y="111"/>
                  </a:cubicBezTo>
                  <a:cubicBezTo>
                    <a:pt x="0" y="212"/>
                    <a:pt x="30" y="365"/>
                    <a:pt x="183" y="420"/>
                  </a:cubicBezTo>
                  <a:cubicBezTo>
                    <a:pt x="484" y="529"/>
                    <a:pt x="784" y="639"/>
                    <a:pt x="1083" y="748"/>
                  </a:cubicBezTo>
                  <a:cubicBezTo>
                    <a:pt x="1133" y="767"/>
                    <a:pt x="1187" y="777"/>
                    <a:pt x="1242" y="777"/>
                  </a:cubicBezTo>
                  <a:cubicBezTo>
                    <a:pt x="1268" y="777"/>
                    <a:pt x="1293" y="775"/>
                    <a:pt x="1319" y="770"/>
                  </a:cubicBezTo>
                  <a:cubicBezTo>
                    <a:pt x="1390" y="755"/>
                    <a:pt x="1468" y="715"/>
                    <a:pt x="1501" y="666"/>
                  </a:cubicBezTo>
                  <a:cubicBezTo>
                    <a:pt x="1575" y="565"/>
                    <a:pt x="1547" y="415"/>
                    <a:pt x="1392" y="357"/>
                  </a:cubicBezTo>
                  <a:lnTo>
                    <a:pt x="495" y="30"/>
                  </a:lnTo>
                  <a:cubicBezTo>
                    <a:pt x="441" y="12"/>
                    <a:pt x="386" y="0"/>
                    <a:pt x="3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4071100" y="4007050"/>
              <a:ext cx="15675" cy="38275"/>
            </a:xfrm>
            <a:custGeom>
              <a:avLst/>
              <a:gdLst/>
              <a:ahLst/>
              <a:cxnLst/>
              <a:rect l="l" t="t" r="r" b="b"/>
              <a:pathLst>
                <a:path w="627" h="1531" extrusionOk="0">
                  <a:moveTo>
                    <a:pt x="333" y="0"/>
                  </a:moveTo>
                  <a:cubicBezTo>
                    <a:pt x="328" y="0"/>
                    <a:pt x="323" y="0"/>
                    <a:pt x="317" y="1"/>
                  </a:cubicBezTo>
                  <a:cubicBezTo>
                    <a:pt x="150" y="6"/>
                    <a:pt x="13" y="100"/>
                    <a:pt x="11" y="224"/>
                  </a:cubicBezTo>
                  <a:cubicBezTo>
                    <a:pt x="8" y="584"/>
                    <a:pt x="5" y="944"/>
                    <a:pt x="3" y="1304"/>
                  </a:cubicBezTo>
                  <a:cubicBezTo>
                    <a:pt x="0" y="1421"/>
                    <a:pt x="139" y="1530"/>
                    <a:pt x="299" y="1530"/>
                  </a:cubicBezTo>
                  <a:cubicBezTo>
                    <a:pt x="303" y="1530"/>
                    <a:pt x="306" y="1530"/>
                    <a:pt x="310" y="1530"/>
                  </a:cubicBezTo>
                  <a:cubicBezTo>
                    <a:pt x="477" y="1525"/>
                    <a:pt x="617" y="1431"/>
                    <a:pt x="617" y="1304"/>
                  </a:cubicBezTo>
                  <a:lnTo>
                    <a:pt x="627" y="224"/>
                  </a:lnTo>
                  <a:cubicBezTo>
                    <a:pt x="627" y="111"/>
                    <a:pt x="494" y="0"/>
                    <a:pt x="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4039400" y="4050525"/>
              <a:ext cx="23025" cy="32325"/>
            </a:xfrm>
            <a:custGeom>
              <a:avLst/>
              <a:gdLst/>
              <a:ahLst/>
              <a:cxnLst/>
              <a:rect l="l" t="t" r="r" b="b"/>
              <a:pathLst>
                <a:path w="921" h="1293" extrusionOk="0">
                  <a:moveTo>
                    <a:pt x="599" y="1"/>
                  </a:moveTo>
                  <a:cubicBezTo>
                    <a:pt x="463" y="1"/>
                    <a:pt x="324" y="60"/>
                    <a:pt x="292" y="164"/>
                  </a:cubicBezTo>
                  <a:cubicBezTo>
                    <a:pt x="206" y="445"/>
                    <a:pt x="122" y="727"/>
                    <a:pt x="36" y="1008"/>
                  </a:cubicBezTo>
                  <a:cubicBezTo>
                    <a:pt x="0" y="1125"/>
                    <a:pt x="84" y="1259"/>
                    <a:pt x="251" y="1287"/>
                  </a:cubicBezTo>
                  <a:cubicBezTo>
                    <a:pt x="275" y="1291"/>
                    <a:pt x="299" y="1293"/>
                    <a:pt x="323" y="1293"/>
                  </a:cubicBezTo>
                  <a:cubicBezTo>
                    <a:pt x="459" y="1293"/>
                    <a:pt x="597" y="1233"/>
                    <a:pt x="629" y="1130"/>
                  </a:cubicBezTo>
                  <a:lnTo>
                    <a:pt x="885" y="283"/>
                  </a:lnTo>
                  <a:cubicBezTo>
                    <a:pt x="921" y="169"/>
                    <a:pt x="837" y="34"/>
                    <a:pt x="670" y="6"/>
                  </a:cubicBezTo>
                  <a:cubicBezTo>
                    <a:pt x="647" y="3"/>
                    <a:pt x="623"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4071975" y="4077500"/>
              <a:ext cx="34775" cy="24175"/>
            </a:xfrm>
            <a:custGeom>
              <a:avLst/>
              <a:gdLst/>
              <a:ahLst/>
              <a:cxnLst/>
              <a:rect l="l" t="t" r="r" b="b"/>
              <a:pathLst>
                <a:path w="1391" h="967" extrusionOk="0">
                  <a:moveTo>
                    <a:pt x="310" y="0"/>
                  </a:moveTo>
                  <a:cubicBezTo>
                    <a:pt x="237" y="0"/>
                    <a:pt x="145" y="23"/>
                    <a:pt x="95" y="66"/>
                  </a:cubicBezTo>
                  <a:cubicBezTo>
                    <a:pt x="39" y="109"/>
                    <a:pt x="1" y="165"/>
                    <a:pt x="3" y="226"/>
                  </a:cubicBezTo>
                  <a:cubicBezTo>
                    <a:pt x="6" y="284"/>
                    <a:pt x="34" y="342"/>
                    <a:pt x="95" y="383"/>
                  </a:cubicBezTo>
                  <a:lnTo>
                    <a:pt x="863" y="900"/>
                  </a:lnTo>
                  <a:cubicBezTo>
                    <a:pt x="921" y="941"/>
                    <a:pt x="998" y="966"/>
                    <a:pt x="1081" y="966"/>
                  </a:cubicBezTo>
                  <a:cubicBezTo>
                    <a:pt x="1155" y="966"/>
                    <a:pt x="1246" y="944"/>
                    <a:pt x="1297" y="900"/>
                  </a:cubicBezTo>
                  <a:cubicBezTo>
                    <a:pt x="1350" y="857"/>
                    <a:pt x="1391" y="802"/>
                    <a:pt x="1388" y="741"/>
                  </a:cubicBezTo>
                  <a:cubicBezTo>
                    <a:pt x="1383" y="682"/>
                    <a:pt x="1358" y="624"/>
                    <a:pt x="1297" y="583"/>
                  </a:cubicBezTo>
                  <a:cubicBezTo>
                    <a:pt x="1041" y="411"/>
                    <a:pt x="784" y="239"/>
                    <a:pt x="528" y="66"/>
                  </a:cubicBezTo>
                  <a:cubicBezTo>
                    <a:pt x="468" y="26"/>
                    <a:pt x="394"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4045050" y="4112475"/>
              <a:ext cx="36225" cy="35925"/>
            </a:xfrm>
            <a:custGeom>
              <a:avLst/>
              <a:gdLst/>
              <a:ahLst/>
              <a:cxnLst/>
              <a:rect l="l" t="t" r="r" b="b"/>
              <a:pathLst>
                <a:path w="1449" h="1437" extrusionOk="0">
                  <a:moveTo>
                    <a:pt x="1103" y="1"/>
                  </a:moveTo>
                  <a:cubicBezTo>
                    <a:pt x="998" y="1"/>
                    <a:pt x="895" y="38"/>
                    <a:pt x="840" y="110"/>
                  </a:cubicBezTo>
                  <a:cubicBezTo>
                    <a:pt x="586" y="440"/>
                    <a:pt x="332" y="769"/>
                    <a:pt x="79" y="1099"/>
                  </a:cubicBezTo>
                  <a:cubicBezTo>
                    <a:pt x="0" y="1203"/>
                    <a:pt x="41" y="1350"/>
                    <a:pt x="190" y="1408"/>
                  </a:cubicBezTo>
                  <a:cubicBezTo>
                    <a:pt x="239" y="1427"/>
                    <a:pt x="292" y="1436"/>
                    <a:pt x="345" y="1436"/>
                  </a:cubicBezTo>
                  <a:cubicBezTo>
                    <a:pt x="450" y="1436"/>
                    <a:pt x="553" y="1400"/>
                    <a:pt x="609" y="1327"/>
                  </a:cubicBezTo>
                  <a:cubicBezTo>
                    <a:pt x="862" y="998"/>
                    <a:pt x="1116" y="668"/>
                    <a:pt x="1370" y="338"/>
                  </a:cubicBezTo>
                  <a:cubicBezTo>
                    <a:pt x="1448" y="234"/>
                    <a:pt x="1408" y="87"/>
                    <a:pt x="1258" y="29"/>
                  </a:cubicBezTo>
                  <a:cubicBezTo>
                    <a:pt x="1210" y="10"/>
                    <a:pt x="1156" y="1"/>
                    <a:pt x="1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4039275" y="4165575"/>
              <a:ext cx="22650" cy="43025"/>
            </a:xfrm>
            <a:custGeom>
              <a:avLst/>
              <a:gdLst/>
              <a:ahLst/>
              <a:cxnLst/>
              <a:rect l="l" t="t" r="r" b="b"/>
              <a:pathLst>
                <a:path w="906" h="1721" extrusionOk="0">
                  <a:moveTo>
                    <a:pt x="317" y="1"/>
                  </a:moveTo>
                  <a:cubicBezTo>
                    <a:pt x="290" y="1"/>
                    <a:pt x="263" y="4"/>
                    <a:pt x="239" y="10"/>
                  </a:cubicBezTo>
                  <a:cubicBezTo>
                    <a:pt x="66" y="50"/>
                    <a:pt x="0" y="162"/>
                    <a:pt x="26" y="286"/>
                  </a:cubicBezTo>
                  <a:cubicBezTo>
                    <a:pt x="112" y="710"/>
                    <a:pt x="198" y="1131"/>
                    <a:pt x="287" y="1554"/>
                  </a:cubicBezTo>
                  <a:cubicBezTo>
                    <a:pt x="306" y="1651"/>
                    <a:pt x="455" y="1720"/>
                    <a:pt x="587" y="1720"/>
                  </a:cubicBezTo>
                  <a:cubicBezTo>
                    <a:pt x="614" y="1720"/>
                    <a:pt x="640" y="1717"/>
                    <a:pt x="665" y="1711"/>
                  </a:cubicBezTo>
                  <a:cubicBezTo>
                    <a:pt x="837" y="1671"/>
                    <a:pt x="906" y="1559"/>
                    <a:pt x="878" y="1435"/>
                  </a:cubicBezTo>
                  <a:cubicBezTo>
                    <a:pt x="792" y="1011"/>
                    <a:pt x="705" y="588"/>
                    <a:pt x="619" y="167"/>
                  </a:cubicBezTo>
                  <a:cubicBezTo>
                    <a:pt x="598" y="70"/>
                    <a:pt x="451" y="1"/>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4078250" y="4148950"/>
              <a:ext cx="39475" cy="25325"/>
            </a:xfrm>
            <a:custGeom>
              <a:avLst/>
              <a:gdLst/>
              <a:ahLst/>
              <a:cxnLst/>
              <a:rect l="l" t="t" r="r" b="b"/>
              <a:pathLst>
                <a:path w="1579" h="1013" extrusionOk="0">
                  <a:moveTo>
                    <a:pt x="1282" y="0"/>
                  </a:moveTo>
                  <a:cubicBezTo>
                    <a:pt x="1278" y="0"/>
                    <a:pt x="1275" y="0"/>
                    <a:pt x="1271" y="0"/>
                  </a:cubicBezTo>
                  <a:cubicBezTo>
                    <a:pt x="1183" y="3"/>
                    <a:pt x="1119" y="26"/>
                    <a:pt x="1053" y="66"/>
                  </a:cubicBezTo>
                  <a:lnTo>
                    <a:pt x="90" y="629"/>
                  </a:lnTo>
                  <a:cubicBezTo>
                    <a:pt x="34" y="662"/>
                    <a:pt x="1" y="736"/>
                    <a:pt x="1" y="789"/>
                  </a:cubicBezTo>
                  <a:cubicBezTo>
                    <a:pt x="1" y="842"/>
                    <a:pt x="34" y="908"/>
                    <a:pt x="90" y="946"/>
                  </a:cubicBezTo>
                  <a:cubicBezTo>
                    <a:pt x="144" y="984"/>
                    <a:pt x="215" y="1013"/>
                    <a:pt x="290" y="1013"/>
                  </a:cubicBezTo>
                  <a:cubicBezTo>
                    <a:pt x="296" y="1013"/>
                    <a:pt x="302" y="1012"/>
                    <a:pt x="308" y="1012"/>
                  </a:cubicBezTo>
                  <a:cubicBezTo>
                    <a:pt x="394" y="1009"/>
                    <a:pt x="457" y="987"/>
                    <a:pt x="526" y="946"/>
                  </a:cubicBezTo>
                  <a:cubicBezTo>
                    <a:pt x="845" y="761"/>
                    <a:pt x="1167" y="573"/>
                    <a:pt x="1487" y="386"/>
                  </a:cubicBezTo>
                  <a:cubicBezTo>
                    <a:pt x="1545" y="350"/>
                    <a:pt x="1578" y="277"/>
                    <a:pt x="1578" y="226"/>
                  </a:cubicBezTo>
                  <a:cubicBezTo>
                    <a:pt x="1578" y="170"/>
                    <a:pt x="1545" y="104"/>
                    <a:pt x="1487" y="66"/>
                  </a:cubicBezTo>
                  <a:cubicBezTo>
                    <a:pt x="1431" y="27"/>
                    <a:pt x="1359" y="0"/>
                    <a:pt x="12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4079725" y="4205350"/>
              <a:ext cx="29950" cy="32300"/>
            </a:xfrm>
            <a:custGeom>
              <a:avLst/>
              <a:gdLst/>
              <a:ahLst/>
              <a:cxnLst/>
              <a:rect l="l" t="t" r="r" b="b"/>
              <a:pathLst>
                <a:path w="1198" h="1292" extrusionOk="0">
                  <a:moveTo>
                    <a:pt x="335" y="1"/>
                  </a:moveTo>
                  <a:cubicBezTo>
                    <a:pt x="281" y="1"/>
                    <a:pt x="226" y="10"/>
                    <a:pt x="183" y="32"/>
                  </a:cubicBezTo>
                  <a:cubicBezTo>
                    <a:pt x="31" y="103"/>
                    <a:pt x="0" y="224"/>
                    <a:pt x="71" y="338"/>
                  </a:cubicBezTo>
                  <a:cubicBezTo>
                    <a:pt x="246" y="620"/>
                    <a:pt x="421" y="901"/>
                    <a:pt x="594" y="1180"/>
                  </a:cubicBezTo>
                  <a:cubicBezTo>
                    <a:pt x="624" y="1229"/>
                    <a:pt x="710" y="1272"/>
                    <a:pt x="779" y="1284"/>
                  </a:cubicBezTo>
                  <a:cubicBezTo>
                    <a:pt x="803" y="1289"/>
                    <a:pt x="830" y="1292"/>
                    <a:pt x="858" y="1292"/>
                  </a:cubicBezTo>
                  <a:cubicBezTo>
                    <a:pt x="913" y="1292"/>
                    <a:pt x="971" y="1282"/>
                    <a:pt x="1015" y="1262"/>
                  </a:cubicBezTo>
                  <a:cubicBezTo>
                    <a:pt x="1167" y="1191"/>
                    <a:pt x="1197" y="1069"/>
                    <a:pt x="1126" y="955"/>
                  </a:cubicBezTo>
                  <a:cubicBezTo>
                    <a:pt x="951" y="673"/>
                    <a:pt x="776" y="392"/>
                    <a:pt x="604" y="110"/>
                  </a:cubicBezTo>
                  <a:cubicBezTo>
                    <a:pt x="573" y="62"/>
                    <a:pt x="487" y="21"/>
                    <a:pt x="419" y="9"/>
                  </a:cubicBezTo>
                  <a:cubicBezTo>
                    <a:pt x="393" y="3"/>
                    <a:pt x="364" y="1"/>
                    <a:pt x="3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3654875" y="4058975"/>
              <a:ext cx="17775" cy="12575"/>
            </a:xfrm>
            <a:custGeom>
              <a:avLst/>
              <a:gdLst/>
              <a:ahLst/>
              <a:cxnLst/>
              <a:rect l="l" t="t" r="r" b="b"/>
              <a:pathLst>
                <a:path w="711" h="503" extrusionOk="0">
                  <a:moveTo>
                    <a:pt x="356" y="1"/>
                  </a:moveTo>
                  <a:cubicBezTo>
                    <a:pt x="1" y="1"/>
                    <a:pt x="1" y="503"/>
                    <a:pt x="356" y="503"/>
                  </a:cubicBezTo>
                  <a:cubicBezTo>
                    <a:pt x="711" y="503"/>
                    <a:pt x="711"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8"/>
            <p:cNvSpPr/>
            <p:nvPr/>
          </p:nvSpPr>
          <p:spPr>
            <a:xfrm>
              <a:off x="3740925" y="4083900"/>
              <a:ext cx="17700" cy="12625"/>
            </a:xfrm>
            <a:custGeom>
              <a:avLst/>
              <a:gdLst/>
              <a:ahLst/>
              <a:cxnLst/>
              <a:rect l="l" t="t" r="r" b="b"/>
              <a:pathLst>
                <a:path w="708" h="505" extrusionOk="0">
                  <a:moveTo>
                    <a:pt x="355" y="0"/>
                  </a:moveTo>
                  <a:cubicBezTo>
                    <a:pt x="0" y="0"/>
                    <a:pt x="0" y="505"/>
                    <a:pt x="355" y="505"/>
                  </a:cubicBezTo>
                  <a:cubicBezTo>
                    <a:pt x="708" y="505"/>
                    <a:pt x="70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8"/>
            <p:cNvSpPr/>
            <p:nvPr/>
          </p:nvSpPr>
          <p:spPr>
            <a:xfrm>
              <a:off x="3710800" y="4142975"/>
              <a:ext cx="17775" cy="12575"/>
            </a:xfrm>
            <a:custGeom>
              <a:avLst/>
              <a:gdLst/>
              <a:ahLst/>
              <a:cxnLst/>
              <a:rect l="l" t="t" r="r" b="b"/>
              <a:pathLst>
                <a:path w="711" h="503" extrusionOk="0">
                  <a:moveTo>
                    <a:pt x="356" y="1"/>
                  </a:moveTo>
                  <a:cubicBezTo>
                    <a:pt x="0" y="1"/>
                    <a:pt x="0" y="503"/>
                    <a:pt x="356" y="503"/>
                  </a:cubicBezTo>
                  <a:cubicBezTo>
                    <a:pt x="708" y="503"/>
                    <a:pt x="711"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8"/>
            <p:cNvSpPr/>
            <p:nvPr/>
          </p:nvSpPr>
          <p:spPr>
            <a:xfrm>
              <a:off x="3686450" y="4208600"/>
              <a:ext cx="17725" cy="12575"/>
            </a:xfrm>
            <a:custGeom>
              <a:avLst/>
              <a:gdLst/>
              <a:ahLst/>
              <a:cxnLst/>
              <a:rect l="l" t="t" r="r" b="b"/>
              <a:pathLst>
                <a:path w="709" h="503" extrusionOk="0">
                  <a:moveTo>
                    <a:pt x="353" y="0"/>
                  </a:moveTo>
                  <a:cubicBezTo>
                    <a:pt x="1" y="0"/>
                    <a:pt x="1" y="503"/>
                    <a:pt x="353" y="503"/>
                  </a:cubicBezTo>
                  <a:cubicBezTo>
                    <a:pt x="708" y="503"/>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8"/>
            <p:cNvSpPr/>
            <p:nvPr/>
          </p:nvSpPr>
          <p:spPr>
            <a:xfrm>
              <a:off x="3657725" y="4103600"/>
              <a:ext cx="17775" cy="12600"/>
            </a:xfrm>
            <a:custGeom>
              <a:avLst/>
              <a:gdLst/>
              <a:ahLst/>
              <a:cxnLst/>
              <a:rect l="l" t="t" r="r" b="b"/>
              <a:pathLst>
                <a:path w="711" h="504" extrusionOk="0">
                  <a:moveTo>
                    <a:pt x="356" y="1"/>
                  </a:moveTo>
                  <a:cubicBezTo>
                    <a:pt x="3" y="1"/>
                    <a:pt x="1" y="503"/>
                    <a:pt x="356" y="503"/>
                  </a:cubicBezTo>
                  <a:cubicBezTo>
                    <a:pt x="711" y="503"/>
                    <a:pt x="711"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8"/>
            <p:cNvSpPr/>
            <p:nvPr/>
          </p:nvSpPr>
          <p:spPr>
            <a:xfrm>
              <a:off x="3775275" y="4137725"/>
              <a:ext cx="17775" cy="12575"/>
            </a:xfrm>
            <a:custGeom>
              <a:avLst/>
              <a:gdLst/>
              <a:ahLst/>
              <a:cxnLst/>
              <a:rect l="l" t="t" r="r" b="b"/>
              <a:pathLst>
                <a:path w="711" h="503" extrusionOk="0">
                  <a:moveTo>
                    <a:pt x="356" y="0"/>
                  </a:moveTo>
                  <a:cubicBezTo>
                    <a:pt x="3" y="0"/>
                    <a:pt x="1" y="502"/>
                    <a:pt x="356" y="502"/>
                  </a:cubicBezTo>
                  <a:cubicBezTo>
                    <a:pt x="711" y="502"/>
                    <a:pt x="711"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8"/>
            <p:cNvSpPr/>
            <p:nvPr/>
          </p:nvSpPr>
          <p:spPr>
            <a:xfrm>
              <a:off x="3752400" y="4209875"/>
              <a:ext cx="17700" cy="12625"/>
            </a:xfrm>
            <a:custGeom>
              <a:avLst/>
              <a:gdLst/>
              <a:ahLst/>
              <a:cxnLst/>
              <a:rect l="l" t="t" r="r" b="b"/>
              <a:pathLst>
                <a:path w="708" h="505" extrusionOk="0">
                  <a:moveTo>
                    <a:pt x="353" y="0"/>
                  </a:moveTo>
                  <a:cubicBezTo>
                    <a:pt x="0" y="0"/>
                    <a:pt x="0" y="505"/>
                    <a:pt x="353" y="505"/>
                  </a:cubicBezTo>
                  <a:cubicBezTo>
                    <a:pt x="708" y="505"/>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8"/>
            <p:cNvSpPr/>
            <p:nvPr/>
          </p:nvSpPr>
          <p:spPr>
            <a:xfrm>
              <a:off x="3828350" y="4224325"/>
              <a:ext cx="17775" cy="12650"/>
            </a:xfrm>
            <a:custGeom>
              <a:avLst/>
              <a:gdLst/>
              <a:ahLst/>
              <a:cxnLst/>
              <a:rect l="l" t="t" r="r" b="b"/>
              <a:pathLst>
                <a:path w="711" h="506" extrusionOk="0">
                  <a:moveTo>
                    <a:pt x="355" y="0"/>
                  </a:moveTo>
                  <a:cubicBezTo>
                    <a:pt x="0" y="0"/>
                    <a:pt x="0" y="505"/>
                    <a:pt x="355" y="505"/>
                  </a:cubicBezTo>
                  <a:cubicBezTo>
                    <a:pt x="708" y="505"/>
                    <a:pt x="710"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8"/>
            <p:cNvSpPr/>
            <p:nvPr/>
          </p:nvSpPr>
          <p:spPr>
            <a:xfrm>
              <a:off x="3842675" y="4188875"/>
              <a:ext cx="17775" cy="12650"/>
            </a:xfrm>
            <a:custGeom>
              <a:avLst/>
              <a:gdLst/>
              <a:ahLst/>
              <a:cxnLst/>
              <a:rect l="l" t="t" r="r" b="b"/>
              <a:pathLst>
                <a:path w="711" h="506" extrusionOk="0">
                  <a:moveTo>
                    <a:pt x="355" y="1"/>
                  </a:moveTo>
                  <a:cubicBezTo>
                    <a:pt x="0" y="1"/>
                    <a:pt x="0" y="505"/>
                    <a:pt x="355" y="505"/>
                  </a:cubicBezTo>
                  <a:cubicBezTo>
                    <a:pt x="710" y="505"/>
                    <a:pt x="710"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8"/>
            <p:cNvSpPr/>
            <p:nvPr/>
          </p:nvSpPr>
          <p:spPr>
            <a:xfrm>
              <a:off x="3662050" y="4174425"/>
              <a:ext cx="17775" cy="12650"/>
            </a:xfrm>
            <a:custGeom>
              <a:avLst/>
              <a:gdLst/>
              <a:ahLst/>
              <a:cxnLst/>
              <a:rect l="l" t="t" r="r" b="b"/>
              <a:pathLst>
                <a:path w="711" h="506" extrusionOk="0">
                  <a:moveTo>
                    <a:pt x="355" y="1"/>
                  </a:moveTo>
                  <a:cubicBezTo>
                    <a:pt x="0" y="1"/>
                    <a:pt x="0" y="505"/>
                    <a:pt x="355" y="505"/>
                  </a:cubicBezTo>
                  <a:cubicBezTo>
                    <a:pt x="710" y="505"/>
                    <a:pt x="710"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8"/>
            <p:cNvSpPr/>
            <p:nvPr/>
          </p:nvSpPr>
          <p:spPr>
            <a:xfrm>
              <a:off x="3779600" y="4108800"/>
              <a:ext cx="17775" cy="12650"/>
            </a:xfrm>
            <a:custGeom>
              <a:avLst/>
              <a:gdLst/>
              <a:ahLst/>
              <a:cxnLst/>
              <a:rect l="l" t="t" r="r" b="b"/>
              <a:pathLst>
                <a:path w="711" h="506" extrusionOk="0">
                  <a:moveTo>
                    <a:pt x="355" y="1"/>
                  </a:moveTo>
                  <a:cubicBezTo>
                    <a:pt x="3" y="1"/>
                    <a:pt x="0" y="506"/>
                    <a:pt x="355" y="506"/>
                  </a:cubicBezTo>
                  <a:cubicBezTo>
                    <a:pt x="710" y="506"/>
                    <a:pt x="710"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8"/>
            <p:cNvSpPr/>
            <p:nvPr/>
          </p:nvSpPr>
          <p:spPr>
            <a:xfrm>
              <a:off x="3816875" y="4062900"/>
              <a:ext cx="17775" cy="12575"/>
            </a:xfrm>
            <a:custGeom>
              <a:avLst/>
              <a:gdLst/>
              <a:ahLst/>
              <a:cxnLst/>
              <a:rect l="l" t="t" r="r" b="b"/>
              <a:pathLst>
                <a:path w="711" h="503" extrusionOk="0">
                  <a:moveTo>
                    <a:pt x="355" y="1"/>
                  </a:moveTo>
                  <a:cubicBezTo>
                    <a:pt x="0" y="1"/>
                    <a:pt x="0" y="503"/>
                    <a:pt x="355" y="503"/>
                  </a:cubicBezTo>
                  <a:cubicBezTo>
                    <a:pt x="710" y="503"/>
                    <a:pt x="710"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8"/>
            <p:cNvSpPr/>
            <p:nvPr/>
          </p:nvSpPr>
          <p:spPr>
            <a:xfrm>
              <a:off x="2928075" y="3968375"/>
              <a:ext cx="17775" cy="12650"/>
            </a:xfrm>
            <a:custGeom>
              <a:avLst/>
              <a:gdLst/>
              <a:ahLst/>
              <a:cxnLst/>
              <a:rect l="l" t="t" r="r" b="b"/>
              <a:pathLst>
                <a:path w="711" h="506" extrusionOk="0">
                  <a:moveTo>
                    <a:pt x="355" y="1"/>
                  </a:moveTo>
                  <a:cubicBezTo>
                    <a:pt x="3" y="1"/>
                    <a:pt x="0" y="505"/>
                    <a:pt x="355" y="505"/>
                  </a:cubicBezTo>
                  <a:cubicBezTo>
                    <a:pt x="711" y="505"/>
                    <a:pt x="711"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8"/>
            <p:cNvSpPr/>
            <p:nvPr/>
          </p:nvSpPr>
          <p:spPr>
            <a:xfrm>
              <a:off x="2919525" y="4064250"/>
              <a:ext cx="17700" cy="12575"/>
            </a:xfrm>
            <a:custGeom>
              <a:avLst/>
              <a:gdLst/>
              <a:ahLst/>
              <a:cxnLst/>
              <a:rect l="l" t="t" r="r" b="b"/>
              <a:pathLst>
                <a:path w="708" h="503" extrusionOk="0">
                  <a:moveTo>
                    <a:pt x="355" y="0"/>
                  </a:moveTo>
                  <a:cubicBezTo>
                    <a:pt x="0" y="0"/>
                    <a:pt x="0" y="502"/>
                    <a:pt x="355" y="502"/>
                  </a:cubicBezTo>
                  <a:cubicBezTo>
                    <a:pt x="708" y="502"/>
                    <a:pt x="70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2860750" y="4014350"/>
              <a:ext cx="17700" cy="12625"/>
            </a:xfrm>
            <a:custGeom>
              <a:avLst/>
              <a:gdLst/>
              <a:ahLst/>
              <a:cxnLst/>
              <a:rect l="l" t="t" r="r" b="b"/>
              <a:pathLst>
                <a:path w="708" h="505" extrusionOk="0">
                  <a:moveTo>
                    <a:pt x="353" y="0"/>
                  </a:moveTo>
                  <a:cubicBezTo>
                    <a:pt x="0" y="0"/>
                    <a:pt x="0" y="505"/>
                    <a:pt x="353" y="505"/>
                  </a:cubicBezTo>
                  <a:cubicBezTo>
                    <a:pt x="708" y="505"/>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2873625" y="3914625"/>
              <a:ext cx="17775" cy="12575"/>
            </a:xfrm>
            <a:custGeom>
              <a:avLst/>
              <a:gdLst/>
              <a:ahLst/>
              <a:cxnLst/>
              <a:rect l="l" t="t" r="r" b="b"/>
              <a:pathLst>
                <a:path w="711" h="503" extrusionOk="0">
                  <a:moveTo>
                    <a:pt x="355" y="0"/>
                  </a:moveTo>
                  <a:cubicBezTo>
                    <a:pt x="0" y="0"/>
                    <a:pt x="0" y="502"/>
                    <a:pt x="355" y="502"/>
                  </a:cubicBezTo>
                  <a:cubicBezTo>
                    <a:pt x="710" y="502"/>
                    <a:pt x="710"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2790500" y="3901500"/>
              <a:ext cx="17700" cy="12575"/>
            </a:xfrm>
            <a:custGeom>
              <a:avLst/>
              <a:gdLst/>
              <a:ahLst/>
              <a:cxnLst/>
              <a:rect l="l" t="t" r="r" b="b"/>
              <a:pathLst>
                <a:path w="708" h="503" extrusionOk="0">
                  <a:moveTo>
                    <a:pt x="355" y="0"/>
                  </a:moveTo>
                  <a:cubicBezTo>
                    <a:pt x="0" y="0"/>
                    <a:pt x="0" y="502"/>
                    <a:pt x="355" y="502"/>
                  </a:cubicBezTo>
                  <a:cubicBezTo>
                    <a:pt x="708" y="502"/>
                    <a:pt x="70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2870750" y="3957925"/>
              <a:ext cx="17800" cy="12575"/>
            </a:xfrm>
            <a:custGeom>
              <a:avLst/>
              <a:gdLst/>
              <a:ahLst/>
              <a:cxnLst/>
              <a:rect l="l" t="t" r="r" b="b"/>
              <a:pathLst>
                <a:path w="712" h="503" extrusionOk="0">
                  <a:moveTo>
                    <a:pt x="356" y="0"/>
                  </a:moveTo>
                  <a:cubicBezTo>
                    <a:pt x="1" y="0"/>
                    <a:pt x="1" y="502"/>
                    <a:pt x="356" y="502"/>
                  </a:cubicBezTo>
                  <a:cubicBezTo>
                    <a:pt x="708" y="502"/>
                    <a:pt x="711"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863600" y="4073375"/>
              <a:ext cx="17700" cy="12625"/>
            </a:xfrm>
            <a:custGeom>
              <a:avLst/>
              <a:gdLst/>
              <a:ahLst/>
              <a:cxnLst/>
              <a:rect l="l" t="t" r="r" b="b"/>
              <a:pathLst>
                <a:path w="708" h="505" extrusionOk="0">
                  <a:moveTo>
                    <a:pt x="355" y="0"/>
                  </a:moveTo>
                  <a:cubicBezTo>
                    <a:pt x="0" y="0"/>
                    <a:pt x="0" y="505"/>
                    <a:pt x="355" y="505"/>
                  </a:cubicBezTo>
                  <a:cubicBezTo>
                    <a:pt x="708" y="505"/>
                    <a:pt x="70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2866450" y="4149500"/>
              <a:ext cx="17775" cy="12650"/>
            </a:xfrm>
            <a:custGeom>
              <a:avLst/>
              <a:gdLst/>
              <a:ahLst/>
              <a:cxnLst/>
              <a:rect l="l" t="t" r="r" b="b"/>
              <a:pathLst>
                <a:path w="711" h="506" extrusionOk="0">
                  <a:moveTo>
                    <a:pt x="356" y="1"/>
                  </a:moveTo>
                  <a:cubicBezTo>
                    <a:pt x="1" y="1"/>
                    <a:pt x="1" y="506"/>
                    <a:pt x="356" y="506"/>
                  </a:cubicBezTo>
                  <a:cubicBezTo>
                    <a:pt x="708" y="506"/>
                    <a:pt x="711"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2910900" y="4165300"/>
              <a:ext cx="17775" cy="12575"/>
            </a:xfrm>
            <a:custGeom>
              <a:avLst/>
              <a:gdLst/>
              <a:ahLst/>
              <a:cxnLst/>
              <a:rect l="l" t="t" r="r" b="b"/>
              <a:pathLst>
                <a:path w="711" h="503" extrusionOk="0">
                  <a:moveTo>
                    <a:pt x="355" y="0"/>
                  </a:moveTo>
                  <a:cubicBezTo>
                    <a:pt x="0" y="0"/>
                    <a:pt x="0" y="503"/>
                    <a:pt x="355" y="503"/>
                  </a:cubicBezTo>
                  <a:cubicBezTo>
                    <a:pt x="708" y="503"/>
                    <a:pt x="710"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2932375" y="4111475"/>
              <a:ext cx="17775" cy="12575"/>
            </a:xfrm>
            <a:custGeom>
              <a:avLst/>
              <a:gdLst/>
              <a:ahLst/>
              <a:cxnLst/>
              <a:rect l="l" t="t" r="r" b="b"/>
              <a:pathLst>
                <a:path w="711" h="503" extrusionOk="0">
                  <a:moveTo>
                    <a:pt x="356" y="0"/>
                  </a:moveTo>
                  <a:cubicBezTo>
                    <a:pt x="1" y="0"/>
                    <a:pt x="1" y="503"/>
                    <a:pt x="356" y="503"/>
                  </a:cubicBezTo>
                  <a:cubicBezTo>
                    <a:pt x="711" y="503"/>
                    <a:pt x="711"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935250" y="4038000"/>
              <a:ext cx="17775" cy="12575"/>
            </a:xfrm>
            <a:custGeom>
              <a:avLst/>
              <a:gdLst/>
              <a:ahLst/>
              <a:cxnLst/>
              <a:rect l="l" t="t" r="r" b="b"/>
              <a:pathLst>
                <a:path w="711" h="503" extrusionOk="0">
                  <a:moveTo>
                    <a:pt x="355" y="0"/>
                  </a:moveTo>
                  <a:cubicBezTo>
                    <a:pt x="3" y="0"/>
                    <a:pt x="0" y="502"/>
                    <a:pt x="355" y="502"/>
                  </a:cubicBezTo>
                  <a:cubicBezTo>
                    <a:pt x="710" y="502"/>
                    <a:pt x="710"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2837800" y="4116725"/>
              <a:ext cx="17700" cy="12600"/>
            </a:xfrm>
            <a:custGeom>
              <a:avLst/>
              <a:gdLst/>
              <a:ahLst/>
              <a:cxnLst/>
              <a:rect l="l" t="t" r="r" b="b"/>
              <a:pathLst>
                <a:path w="708" h="504" extrusionOk="0">
                  <a:moveTo>
                    <a:pt x="355" y="1"/>
                  </a:moveTo>
                  <a:cubicBezTo>
                    <a:pt x="0" y="1"/>
                    <a:pt x="0" y="503"/>
                    <a:pt x="355" y="503"/>
                  </a:cubicBezTo>
                  <a:cubicBezTo>
                    <a:pt x="708" y="503"/>
                    <a:pt x="708"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2803375" y="4178425"/>
              <a:ext cx="17775" cy="12575"/>
            </a:xfrm>
            <a:custGeom>
              <a:avLst/>
              <a:gdLst/>
              <a:ahLst/>
              <a:cxnLst/>
              <a:rect l="l" t="t" r="r" b="b"/>
              <a:pathLst>
                <a:path w="711" h="503" extrusionOk="0">
                  <a:moveTo>
                    <a:pt x="355" y="0"/>
                  </a:moveTo>
                  <a:cubicBezTo>
                    <a:pt x="0" y="0"/>
                    <a:pt x="0" y="503"/>
                    <a:pt x="355" y="503"/>
                  </a:cubicBezTo>
                  <a:cubicBezTo>
                    <a:pt x="710" y="503"/>
                    <a:pt x="710"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2908050" y="4208600"/>
              <a:ext cx="17700" cy="12575"/>
            </a:xfrm>
            <a:custGeom>
              <a:avLst/>
              <a:gdLst/>
              <a:ahLst/>
              <a:cxnLst/>
              <a:rect l="l" t="t" r="r" b="b"/>
              <a:pathLst>
                <a:path w="708" h="503" extrusionOk="0">
                  <a:moveTo>
                    <a:pt x="355" y="0"/>
                  </a:moveTo>
                  <a:cubicBezTo>
                    <a:pt x="0" y="0"/>
                    <a:pt x="0" y="503"/>
                    <a:pt x="355" y="503"/>
                  </a:cubicBezTo>
                  <a:cubicBezTo>
                    <a:pt x="708" y="503"/>
                    <a:pt x="70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145150" y="3930350"/>
              <a:ext cx="17775" cy="12625"/>
            </a:xfrm>
            <a:custGeom>
              <a:avLst/>
              <a:gdLst/>
              <a:ahLst/>
              <a:cxnLst/>
              <a:rect l="l" t="t" r="r" b="b"/>
              <a:pathLst>
                <a:path w="711" h="505" extrusionOk="0">
                  <a:moveTo>
                    <a:pt x="355" y="0"/>
                  </a:moveTo>
                  <a:cubicBezTo>
                    <a:pt x="0" y="0"/>
                    <a:pt x="0" y="505"/>
                    <a:pt x="355" y="505"/>
                  </a:cubicBezTo>
                  <a:cubicBezTo>
                    <a:pt x="708" y="505"/>
                    <a:pt x="710"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4152300" y="3885700"/>
              <a:ext cx="17800" cy="12650"/>
            </a:xfrm>
            <a:custGeom>
              <a:avLst/>
              <a:gdLst/>
              <a:ahLst/>
              <a:cxnLst/>
              <a:rect l="l" t="t" r="r" b="b"/>
              <a:pathLst>
                <a:path w="712" h="506" extrusionOk="0">
                  <a:moveTo>
                    <a:pt x="356" y="1"/>
                  </a:moveTo>
                  <a:cubicBezTo>
                    <a:pt x="1" y="1"/>
                    <a:pt x="1" y="506"/>
                    <a:pt x="356" y="506"/>
                  </a:cubicBezTo>
                  <a:cubicBezTo>
                    <a:pt x="711" y="506"/>
                    <a:pt x="711"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4221175" y="3845000"/>
              <a:ext cx="17700" cy="12650"/>
            </a:xfrm>
            <a:custGeom>
              <a:avLst/>
              <a:gdLst/>
              <a:ahLst/>
              <a:cxnLst/>
              <a:rect l="l" t="t" r="r" b="b"/>
              <a:pathLst>
                <a:path w="708" h="506" extrusionOk="0">
                  <a:moveTo>
                    <a:pt x="353" y="1"/>
                  </a:moveTo>
                  <a:cubicBezTo>
                    <a:pt x="0" y="1"/>
                    <a:pt x="0" y="505"/>
                    <a:pt x="353" y="505"/>
                  </a:cubicBezTo>
                  <a:cubicBezTo>
                    <a:pt x="708" y="505"/>
                    <a:pt x="708"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4176725" y="3906700"/>
              <a:ext cx="17700" cy="12625"/>
            </a:xfrm>
            <a:custGeom>
              <a:avLst/>
              <a:gdLst/>
              <a:ahLst/>
              <a:cxnLst/>
              <a:rect l="l" t="t" r="r" b="b"/>
              <a:pathLst>
                <a:path w="708" h="505" extrusionOk="0">
                  <a:moveTo>
                    <a:pt x="353" y="0"/>
                  </a:moveTo>
                  <a:cubicBezTo>
                    <a:pt x="0" y="0"/>
                    <a:pt x="0" y="505"/>
                    <a:pt x="353" y="505"/>
                  </a:cubicBezTo>
                  <a:cubicBezTo>
                    <a:pt x="708" y="505"/>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4176725" y="3982825"/>
              <a:ext cx="17700" cy="12650"/>
            </a:xfrm>
            <a:custGeom>
              <a:avLst/>
              <a:gdLst/>
              <a:ahLst/>
              <a:cxnLst/>
              <a:rect l="l" t="t" r="r" b="b"/>
              <a:pathLst>
                <a:path w="708" h="506" extrusionOk="0">
                  <a:moveTo>
                    <a:pt x="353" y="1"/>
                  </a:moveTo>
                  <a:cubicBezTo>
                    <a:pt x="0" y="1"/>
                    <a:pt x="0" y="506"/>
                    <a:pt x="353" y="506"/>
                  </a:cubicBezTo>
                  <a:cubicBezTo>
                    <a:pt x="708" y="506"/>
                    <a:pt x="708"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8"/>
            <p:cNvSpPr/>
            <p:nvPr/>
          </p:nvSpPr>
          <p:spPr>
            <a:xfrm>
              <a:off x="4216850" y="3901500"/>
              <a:ext cx="17725" cy="12575"/>
            </a:xfrm>
            <a:custGeom>
              <a:avLst/>
              <a:gdLst/>
              <a:ahLst/>
              <a:cxnLst/>
              <a:rect l="l" t="t" r="r" b="b"/>
              <a:pathLst>
                <a:path w="709" h="503" extrusionOk="0">
                  <a:moveTo>
                    <a:pt x="353" y="0"/>
                  </a:moveTo>
                  <a:cubicBezTo>
                    <a:pt x="1" y="0"/>
                    <a:pt x="1" y="502"/>
                    <a:pt x="353" y="502"/>
                  </a:cubicBezTo>
                  <a:cubicBezTo>
                    <a:pt x="708" y="502"/>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8"/>
            <p:cNvSpPr/>
            <p:nvPr/>
          </p:nvSpPr>
          <p:spPr>
            <a:xfrm>
              <a:off x="4256975" y="3887050"/>
              <a:ext cx="17725" cy="12575"/>
            </a:xfrm>
            <a:custGeom>
              <a:avLst/>
              <a:gdLst/>
              <a:ahLst/>
              <a:cxnLst/>
              <a:rect l="l" t="t" r="r" b="b"/>
              <a:pathLst>
                <a:path w="709" h="503" extrusionOk="0">
                  <a:moveTo>
                    <a:pt x="356" y="0"/>
                  </a:moveTo>
                  <a:cubicBezTo>
                    <a:pt x="1" y="0"/>
                    <a:pt x="1" y="502"/>
                    <a:pt x="356" y="502"/>
                  </a:cubicBezTo>
                  <a:cubicBezTo>
                    <a:pt x="708" y="502"/>
                    <a:pt x="708"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8"/>
            <p:cNvSpPr/>
            <p:nvPr/>
          </p:nvSpPr>
          <p:spPr>
            <a:xfrm>
              <a:off x="4260350" y="3802725"/>
              <a:ext cx="17700" cy="12625"/>
            </a:xfrm>
            <a:custGeom>
              <a:avLst/>
              <a:gdLst/>
              <a:ahLst/>
              <a:cxnLst/>
              <a:rect l="l" t="t" r="r" b="b"/>
              <a:pathLst>
                <a:path w="708" h="505" extrusionOk="0">
                  <a:moveTo>
                    <a:pt x="353" y="0"/>
                  </a:moveTo>
                  <a:cubicBezTo>
                    <a:pt x="0" y="0"/>
                    <a:pt x="0" y="505"/>
                    <a:pt x="353" y="505"/>
                  </a:cubicBezTo>
                  <a:cubicBezTo>
                    <a:pt x="708" y="505"/>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8"/>
            <p:cNvSpPr/>
            <p:nvPr/>
          </p:nvSpPr>
          <p:spPr>
            <a:xfrm>
              <a:off x="4187700" y="3851150"/>
              <a:ext cx="17775" cy="12650"/>
            </a:xfrm>
            <a:custGeom>
              <a:avLst/>
              <a:gdLst/>
              <a:ahLst/>
              <a:cxnLst/>
              <a:rect l="l" t="t" r="r" b="b"/>
              <a:pathLst>
                <a:path w="711" h="506" extrusionOk="0">
                  <a:moveTo>
                    <a:pt x="355" y="1"/>
                  </a:moveTo>
                  <a:cubicBezTo>
                    <a:pt x="0" y="1"/>
                    <a:pt x="0" y="505"/>
                    <a:pt x="355" y="505"/>
                  </a:cubicBezTo>
                  <a:cubicBezTo>
                    <a:pt x="708" y="505"/>
                    <a:pt x="710"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8"/>
            <p:cNvSpPr/>
            <p:nvPr/>
          </p:nvSpPr>
          <p:spPr>
            <a:xfrm>
              <a:off x="4198525" y="3940425"/>
              <a:ext cx="17725" cy="12575"/>
            </a:xfrm>
            <a:custGeom>
              <a:avLst/>
              <a:gdLst/>
              <a:ahLst/>
              <a:cxnLst/>
              <a:rect l="l" t="t" r="r" b="b"/>
              <a:pathLst>
                <a:path w="709" h="503" extrusionOk="0">
                  <a:moveTo>
                    <a:pt x="356" y="0"/>
                  </a:moveTo>
                  <a:cubicBezTo>
                    <a:pt x="1" y="0"/>
                    <a:pt x="1" y="503"/>
                    <a:pt x="356" y="503"/>
                  </a:cubicBezTo>
                  <a:cubicBezTo>
                    <a:pt x="708" y="503"/>
                    <a:pt x="708"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8"/>
            <p:cNvSpPr/>
            <p:nvPr/>
          </p:nvSpPr>
          <p:spPr>
            <a:xfrm>
              <a:off x="4169875" y="4027925"/>
              <a:ext cx="17700" cy="12575"/>
            </a:xfrm>
            <a:custGeom>
              <a:avLst/>
              <a:gdLst/>
              <a:ahLst/>
              <a:cxnLst/>
              <a:rect l="l" t="t" r="r" b="b"/>
              <a:pathLst>
                <a:path w="708" h="503" extrusionOk="0">
                  <a:moveTo>
                    <a:pt x="353" y="0"/>
                  </a:moveTo>
                  <a:cubicBezTo>
                    <a:pt x="0" y="0"/>
                    <a:pt x="0" y="502"/>
                    <a:pt x="353" y="502"/>
                  </a:cubicBezTo>
                  <a:cubicBezTo>
                    <a:pt x="708" y="502"/>
                    <a:pt x="708"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8"/>
            <p:cNvSpPr/>
            <p:nvPr/>
          </p:nvSpPr>
          <p:spPr>
            <a:xfrm>
              <a:off x="4146925" y="4066975"/>
              <a:ext cx="17700" cy="12625"/>
            </a:xfrm>
            <a:custGeom>
              <a:avLst/>
              <a:gdLst/>
              <a:ahLst/>
              <a:cxnLst/>
              <a:rect l="l" t="t" r="r" b="b"/>
              <a:pathLst>
                <a:path w="708" h="505" extrusionOk="0">
                  <a:moveTo>
                    <a:pt x="355" y="0"/>
                  </a:moveTo>
                  <a:cubicBezTo>
                    <a:pt x="0" y="0"/>
                    <a:pt x="0" y="505"/>
                    <a:pt x="355" y="505"/>
                  </a:cubicBezTo>
                  <a:cubicBezTo>
                    <a:pt x="708" y="505"/>
                    <a:pt x="70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8"/>
            <p:cNvSpPr/>
            <p:nvPr/>
          </p:nvSpPr>
          <p:spPr>
            <a:xfrm>
              <a:off x="2397475" y="3592750"/>
              <a:ext cx="1970050" cy="672550"/>
            </a:xfrm>
            <a:custGeom>
              <a:avLst/>
              <a:gdLst/>
              <a:ahLst/>
              <a:cxnLst/>
              <a:rect l="l" t="t" r="r" b="b"/>
              <a:pathLst>
                <a:path w="78802" h="26902" extrusionOk="0">
                  <a:moveTo>
                    <a:pt x="227" y="0"/>
                  </a:moveTo>
                  <a:cubicBezTo>
                    <a:pt x="156" y="3"/>
                    <a:pt x="90" y="61"/>
                    <a:pt x="90" y="137"/>
                  </a:cubicBezTo>
                  <a:lnTo>
                    <a:pt x="1" y="26765"/>
                  </a:lnTo>
                  <a:cubicBezTo>
                    <a:pt x="1" y="26800"/>
                    <a:pt x="16" y="26836"/>
                    <a:pt x="42" y="26861"/>
                  </a:cubicBezTo>
                  <a:cubicBezTo>
                    <a:pt x="67" y="26889"/>
                    <a:pt x="102" y="26902"/>
                    <a:pt x="138" y="26902"/>
                  </a:cubicBezTo>
                  <a:lnTo>
                    <a:pt x="78664" y="26902"/>
                  </a:lnTo>
                  <a:cubicBezTo>
                    <a:pt x="78740" y="26902"/>
                    <a:pt x="78801" y="26841"/>
                    <a:pt x="78801" y="26765"/>
                  </a:cubicBezTo>
                  <a:cubicBezTo>
                    <a:pt x="78801" y="26689"/>
                    <a:pt x="78740" y="26628"/>
                    <a:pt x="78664" y="26628"/>
                  </a:cubicBezTo>
                  <a:lnTo>
                    <a:pt x="275" y="26628"/>
                  </a:lnTo>
                  <a:lnTo>
                    <a:pt x="364" y="137"/>
                  </a:lnTo>
                  <a:cubicBezTo>
                    <a:pt x="364" y="61"/>
                    <a:pt x="303"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8"/>
            <p:cNvSpPr/>
            <p:nvPr/>
          </p:nvSpPr>
          <p:spPr>
            <a:xfrm>
              <a:off x="2401025" y="3573325"/>
              <a:ext cx="1966750" cy="468375"/>
            </a:xfrm>
            <a:custGeom>
              <a:avLst/>
              <a:gdLst/>
              <a:ahLst/>
              <a:cxnLst/>
              <a:rect l="l" t="t" r="r" b="b"/>
              <a:pathLst>
                <a:path w="78670" h="18735" extrusionOk="0">
                  <a:moveTo>
                    <a:pt x="78520" y="0"/>
                  </a:moveTo>
                  <a:cubicBezTo>
                    <a:pt x="78510" y="0"/>
                    <a:pt x="78499" y="1"/>
                    <a:pt x="78489" y="4"/>
                  </a:cubicBezTo>
                  <a:lnTo>
                    <a:pt x="76194" y="539"/>
                  </a:lnTo>
                  <a:cubicBezTo>
                    <a:pt x="76121" y="557"/>
                    <a:pt x="76072" y="630"/>
                    <a:pt x="76090" y="706"/>
                  </a:cubicBezTo>
                  <a:cubicBezTo>
                    <a:pt x="76105" y="769"/>
                    <a:pt x="76162" y="814"/>
                    <a:pt x="76226" y="814"/>
                  </a:cubicBezTo>
                  <a:cubicBezTo>
                    <a:pt x="76236" y="814"/>
                    <a:pt x="76247" y="813"/>
                    <a:pt x="76257" y="810"/>
                  </a:cubicBezTo>
                  <a:lnTo>
                    <a:pt x="78195" y="359"/>
                  </a:lnTo>
                  <a:lnTo>
                    <a:pt x="78195" y="359"/>
                  </a:lnTo>
                  <a:lnTo>
                    <a:pt x="73623" y="6831"/>
                  </a:lnTo>
                  <a:cubicBezTo>
                    <a:pt x="70331" y="11489"/>
                    <a:pt x="66890" y="15823"/>
                    <a:pt x="61016" y="17659"/>
                  </a:cubicBezTo>
                  <a:cubicBezTo>
                    <a:pt x="59294" y="18198"/>
                    <a:pt x="57420" y="18458"/>
                    <a:pt x="55539" y="18458"/>
                  </a:cubicBezTo>
                  <a:cubicBezTo>
                    <a:pt x="51939" y="18458"/>
                    <a:pt x="48313" y="17505"/>
                    <a:pt x="45676" y="15729"/>
                  </a:cubicBezTo>
                  <a:cubicBezTo>
                    <a:pt x="45169" y="15387"/>
                    <a:pt x="44677" y="15006"/>
                    <a:pt x="44203" y="14639"/>
                  </a:cubicBezTo>
                  <a:cubicBezTo>
                    <a:pt x="43003" y="13708"/>
                    <a:pt x="41763" y="12749"/>
                    <a:pt x="40117" y="12285"/>
                  </a:cubicBezTo>
                  <a:cubicBezTo>
                    <a:pt x="39335" y="12064"/>
                    <a:pt x="38528" y="11971"/>
                    <a:pt x="37709" y="11971"/>
                  </a:cubicBezTo>
                  <a:cubicBezTo>
                    <a:pt x="35824" y="11971"/>
                    <a:pt x="33874" y="12466"/>
                    <a:pt x="32002" y="13039"/>
                  </a:cubicBezTo>
                  <a:lnTo>
                    <a:pt x="31663" y="13143"/>
                  </a:lnTo>
                  <a:cubicBezTo>
                    <a:pt x="29614" y="13772"/>
                    <a:pt x="27506" y="14419"/>
                    <a:pt x="25377" y="14419"/>
                  </a:cubicBezTo>
                  <a:cubicBezTo>
                    <a:pt x="24941" y="14419"/>
                    <a:pt x="24505" y="14392"/>
                    <a:pt x="24067" y="14332"/>
                  </a:cubicBezTo>
                  <a:cubicBezTo>
                    <a:pt x="21077" y="13924"/>
                    <a:pt x="18896" y="12055"/>
                    <a:pt x="17519" y="10683"/>
                  </a:cubicBezTo>
                  <a:cubicBezTo>
                    <a:pt x="17175" y="10340"/>
                    <a:pt x="16835" y="9985"/>
                    <a:pt x="16505" y="9643"/>
                  </a:cubicBezTo>
                  <a:cubicBezTo>
                    <a:pt x="15204" y="8289"/>
                    <a:pt x="13857" y="6886"/>
                    <a:pt x="11999" y="5910"/>
                  </a:cubicBezTo>
                  <a:cubicBezTo>
                    <a:pt x="10207" y="4967"/>
                    <a:pt x="8088" y="4495"/>
                    <a:pt x="5987" y="4495"/>
                  </a:cubicBezTo>
                  <a:cubicBezTo>
                    <a:pt x="3887" y="4495"/>
                    <a:pt x="1807" y="4967"/>
                    <a:pt x="92" y="5910"/>
                  </a:cubicBezTo>
                  <a:cubicBezTo>
                    <a:pt x="26" y="5946"/>
                    <a:pt x="1" y="6032"/>
                    <a:pt x="39" y="6098"/>
                  </a:cubicBezTo>
                  <a:cubicBezTo>
                    <a:pt x="63" y="6145"/>
                    <a:pt x="111" y="6170"/>
                    <a:pt x="161" y="6170"/>
                  </a:cubicBezTo>
                  <a:cubicBezTo>
                    <a:pt x="183" y="6170"/>
                    <a:pt x="206" y="6165"/>
                    <a:pt x="227" y="6153"/>
                  </a:cubicBezTo>
                  <a:cubicBezTo>
                    <a:pt x="1874" y="5246"/>
                    <a:pt x="3921" y="4793"/>
                    <a:pt x="5987" y="4793"/>
                  </a:cubicBezTo>
                  <a:cubicBezTo>
                    <a:pt x="8055" y="4793"/>
                    <a:pt x="10144" y="5247"/>
                    <a:pt x="11869" y="6156"/>
                  </a:cubicBezTo>
                  <a:cubicBezTo>
                    <a:pt x="13688" y="7112"/>
                    <a:pt x="15019" y="8497"/>
                    <a:pt x="16305" y="9836"/>
                  </a:cubicBezTo>
                  <a:cubicBezTo>
                    <a:pt x="16634" y="10181"/>
                    <a:pt x="16977" y="10536"/>
                    <a:pt x="17322" y="10878"/>
                  </a:cubicBezTo>
                  <a:cubicBezTo>
                    <a:pt x="18729" y="12280"/>
                    <a:pt x="20956" y="14190"/>
                    <a:pt x="24029" y="14608"/>
                  </a:cubicBezTo>
                  <a:cubicBezTo>
                    <a:pt x="24480" y="14670"/>
                    <a:pt x="24930" y="14698"/>
                    <a:pt x="25377" y="14698"/>
                  </a:cubicBezTo>
                  <a:cubicBezTo>
                    <a:pt x="27547" y="14698"/>
                    <a:pt x="29675" y="14044"/>
                    <a:pt x="31746" y="13409"/>
                  </a:cubicBezTo>
                  <a:lnTo>
                    <a:pt x="32083" y="13305"/>
                  </a:lnTo>
                  <a:cubicBezTo>
                    <a:pt x="33935" y="12739"/>
                    <a:pt x="35861" y="12249"/>
                    <a:pt x="37712" y="12249"/>
                  </a:cubicBezTo>
                  <a:cubicBezTo>
                    <a:pt x="38506" y="12249"/>
                    <a:pt x="39286" y="12339"/>
                    <a:pt x="40041" y="12552"/>
                  </a:cubicBezTo>
                  <a:cubicBezTo>
                    <a:pt x="41636" y="13001"/>
                    <a:pt x="42854" y="13946"/>
                    <a:pt x="44033" y="14857"/>
                  </a:cubicBezTo>
                  <a:cubicBezTo>
                    <a:pt x="44512" y="15230"/>
                    <a:pt x="45007" y="15613"/>
                    <a:pt x="45522" y="15960"/>
                  </a:cubicBezTo>
                  <a:cubicBezTo>
                    <a:pt x="48202" y="17766"/>
                    <a:pt x="51884" y="18734"/>
                    <a:pt x="55544" y="18734"/>
                  </a:cubicBezTo>
                  <a:cubicBezTo>
                    <a:pt x="57451" y="18734"/>
                    <a:pt x="59353" y="18471"/>
                    <a:pt x="61097" y="17925"/>
                  </a:cubicBezTo>
                  <a:cubicBezTo>
                    <a:pt x="67057" y="16061"/>
                    <a:pt x="70531" y="11689"/>
                    <a:pt x="73851" y="6990"/>
                  </a:cubicBezTo>
                  <a:lnTo>
                    <a:pt x="78634" y="219"/>
                  </a:lnTo>
                  <a:cubicBezTo>
                    <a:pt x="78667" y="171"/>
                    <a:pt x="78669" y="110"/>
                    <a:pt x="78636" y="62"/>
                  </a:cubicBezTo>
                  <a:cubicBezTo>
                    <a:pt x="78609" y="23"/>
                    <a:pt x="78565" y="0"/>
                    <a:pt x="785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8"/>
            <p:cNvSpPr/>
            <p:nvPr/>
          </p:nvSpPr>
          <p:spPr>
            <a:xfrm>
              <a:off x="4360525" y="3573275"/>
              <a:ext cx="7000" cy="72625"/>
            </a:xfrm>
            <a:custGeom>
              <a:avLst/>
              <a:gdLst/>
              <a:ahLst/>
              <a:cxnLst/>
              <a:rect l="l" t="t" r="r" b="b"/>
              <a:pathLst>
                <a:path w="280" h="2905" extrusionOk="0">
                  <a:moveTo>
                    <a:pt x="140" y="1"/>
                  </a:moveTo>
                  <a:cubicBezTo>
                    <a:pt x="63" y="1"/>
                    <a:pt x="3" y="64"/>
                    <a:pt x="3" y="140"/>
                  </a:cubicBezTo>
                  <a:lnTo>
                    <a:pt x="0" y="2765"/>
                  </a:lnTo>
                  <a:cubicBezTo>
                    <a:pt x="0" y="2844"/>
                    <a:pt x="63" y="2904"/>
                    <a:pt x="140" y="2904"/>
                  </a:cubicBezTo>
                  <a:cubicBezTo>
                    <a:pt x="218" y="2904"/>
                    <a:pt x="279" y="2844"/>
                    <a:pt x="279" y="2765"/>
                  </a:cubicBezTo>
                  <a:lnTo>
                    <a:pt x="279" y="140"/>
                  </a:lnTo>
                  <a:cubicBezTo>
                    <a:pt x="279" y="64"/>
                    <a:pt x="218" y="1"/>
                    <a:pt x="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7" name="Google Shape;1367;p48"/>
          <p:cNvSpPr txBox="1"/>
          <p:nvPr/>
        </p:nvSpPr>
        <p:spPr>
          <a:xfrm>
            <a:off x="1315394" y="1899203"/>
            <a:ext cx="1030800" cy="579600"/>
          </a:xfrm>
          <a:prstGeom prst="rect">
            <a:avLst/>
          </a:prstGeom>
          <a:noFill/>
          <a:ln>
            <a:noFill/>
          </a:ln>
        </p:spPr>
        <p:txBody>
          <a:bodyPr spcFirstLastPara="1" wrap="square" lIns="0" tIns="6700" rIns="0" bIns="0" anchor="ctr" anchorCtr="0">
            <a:noAutofit/>
          </a:bodyPr>
          <a:lstStyle/>
          <a:p>
            <a:pPr marL="12700" marR="0" lvl="0" algn="ctr" rtl="0">
              <a:lnSpc>
                <a:spcPct val="100000"/>
              </a:lnSpc>
              <a:spcBef>
                <a:spcPts val="0"/>
              </a:spcBef>
              <a:spcAft>
                <a:spcPts val="0"/>
              </a:spcAft>
            </a:pPr>
            <a:r>
              <a:rPr lang="es-ES" dirty="0">
                <a:solidFill>
                  <a:srgbClr val="0070C0"/>
                </a:solid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3. </a:t>
            </a:r>
            <a:r>
              <a:rPr lang="es-ES" dirty="0" err="1">
                <a:solidFill>
                  <a:srgbClr val="0070C0"/>
                </a:solid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Design</a:t>
            </a:r>
            <a:r>
              <a:rPr lang="es-ES" dirty="0">
                <a:solidFill>
                  <a:srgbClr val="0070C0"/>
                </a:solid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 </a:t>
            </a:r>
            <a:r>
              <a:rPr lang="es-ES" dirty="0" err="1">
                <a:solidFill>
                  <a:srgbClr val="0070C0"/>
                </a:solid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Thinking</a:t>
            </a:r>
            <a:endParaRPr dirty="0">
              <a:solidFill>
                <a:srgbClr val="0070C0"/>
              </a:solidFill>
              <a:latin typeface="Roboto"/>
              <a:ea typeface="Roboto"/>
              <a:cs typeface="Roboto"/>
              <a:sym typeface="Roboto"/>
            </a:endParaRPr>
          </a:p>
        </p:txBody>
      </p:sp>
      <p:sp>
        <p:nvSpPr>
          <p:cNvPr id="1368" name="Google Shape;1368;p48"/>
          <p:cNvSpPr txBox="1"/>
          <p:nvPr/>
        </p:nvSpPr>
        <p:spPr>
          <a:xfrm>
            <a:off x="3439400" y="2041762"/>
            <a:ext cx="1173822" cy="618916"/>
          </a:xfrm>
          <a:prstGeom prst="rect">
            <a:avLst/>
          </a:prstGeom>
          <a:noFill/>
          <a:ln>
            <a:noFill/>
          </a:ln>
        </p:spPr>
        <p:txBody>
          <a:bodyPr spcFirstLastPara="1" wrap="square" lIns="0" tIns="6700" rIns="0" bIns="0" anchor="ctr" anchorCtr="0">
            <a:noAutofit/>
          </a:bodyPr>
          <a:lstStyle/>
          <a:p>
            <a:pPr marL="12700" marR="0" lvl="0" algn="ctr" rtl="0">
              <a:lnSpc>
                <a:spcPct val="100000"/>
              </a:lnSpc>
              <a:spcBef>
                <a:spcPts val="0"/>
              </a:spcBef>
              <a:spcAft>
                <a:spcPts val="0"/>
              </a:spcAft>
            </a:pPr>
            <a:r>
              <a:rPr lang="es" dirty="0">
                <a:solidFill>
                  <a:srgbClr val="0070C0"/>
                </a:solid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4. Lean Startup</a:t>
            </a:r>
            <a:endParaRPr dirty="0">
              <a:solidFill>
                <a:srgbClr val="0070C0"/>
              </a:solidFill>
              <a:latin typeface="Roboto"/>
              <a:ea typeface="Roboto"/>
              <a:cs typeface="Roboto"/>
              <a:sym typeface="Roboto"/>
            </a:endParaRPr>
          </a:p>
        </p:txBody>
      </p:sp>
      <p:sp>
        <p:nvSpPr>
          <p:cNvPr id="1369" name="Google Shape;1369;p48"/>
          <p:cNvSpPr txBox="1"/>
          <p:nvPr/>
        </p:nvSpPr>
        <p:spPr>
          <a:xfrm>
            <a:off x="5706428" y="2152232"/>
            <a:ext cx="1030800" cy="579600"/>
          </a:xfrm>
          <a:prstGeom prst="rect">
            <a:avLst/>
          </a:prstGeom>
          <a:noFill/>
          <a:ln>
            <a:noFill/>
          </a:ln>
        </p:spPr>
        <p:txBody>
          <a:bodyPr spcFirstLastPara="1" wrap="square" lIns="0" tIns="6700" rIns="0" bIns="0" anchor="ctr" anchorCtr="0">
            <a:noAutofit/>
          </a:bodyPr>
          <a:lstStyle/>
          <a:p>
            <a:pPr marL="12700" marR="0" lvl="0" rtl="0">
              <a:lnSpc>
                <a:spcPct val="100000"/>
              </a:lnSpc>
              <a:spcBef>
                <a:spcPts val="0"/>
              </a:spcBef>
              <a:spcAft>
                <a:spcPts val="0"/>
              </a:spcAft>
            </a:pPr>
            <a:r>
              <a:rPr lang="es-ES" dirty="0">
                <a:solidFill>
                  <a:srgbClr val="0070C0"/>
                </a:solid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5. Scrum</a:t>
            </a:r>
            <a:endParaRPr lang="es-ES" dirty="0">
              <a:solidFill>
                <a:srgbClr val="0070C0"/>
              </a:solidFill>
              <a:latin typeface="Roboto"/>
              <a:ea typeface="Roboto"/>
              <a:cs typeface="Roboto"/>
              <a:sym typeface="Roboto"/>
            </a:endParaRPr>
          </a:p>
          <a:p>
            <a:pPr marL="12700" marR="0" lvl="0" rtl="0">
              <a:lnSpc>
                <a:spcPct val="100000"/>
              </a:lnSpc>
              <a:spcBef>
                <a:spcPts val="0"/>
              </a:spcBef>
              <a:spcAft>
                <a:spcPts val="0"/>
              </a:spcAft>
            </a:pPr>
            <a:r>
              <a:rPr lang="es-ES" dirty="0">
                <a:solidFill>
                  <a:srgbClr val="0070C0"/>
                </a:solid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6. Kanban</a:t>
            </a:r>
            <a:endParaRPr lang="es-ES" dirty="0">
              <a:solidFill>
                <a:srgbClr val="0070C0"/>
              </a:solidFill>
              <a:latin typeface="Roboto"/>
              <a:ea typeface="Roboto"/>
              <a:cs typeface="Roboto"/>
              <a:sym typeface="Roboto"/>
            </a:endParaRPr>
          </a:p>
          <a:p>
            <a:pPr marL="12700" marR="0" lvl="0" rtl="0">
              <a:lnSpc>
                <a:spcPct val="100000"/>
              </a:lnSpc>
              <a:spcBef>
                <a:spcPts val="0"/>
              </a:spcBef>
              <a:spcAft>
                <a:spcPts val="0"/>
              </a:spcAft>
            </a:pPr>
            <a:r>
              <a:rPr lang="es-ES" dirty="0">
                <a:solidFill>
                  <a:srgbClr val="0070C0"/>
                </a:solid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7. DevOps</a:t>
            </a:r>
            <a:endParaRPr lang="es-ES" dirty="0">
              <a:solidFill>
                <a:srgbClr val="0070C0"/>
              </a:solidFill>
              <a:latin typeface="Roboto"/>
              <a:ea typeface="Roboto"/>
              <a:cs typeface="Roboto"/>
              <a:sym typeface="Roboto"/>
            </a:endParaRPr>
          </a:p>
          <a:p>
            <a:pPr marL="12700" marR="0" lvl="0" indent="0" algn="ctr" rtl="0">
              <a:lnSpc>
                <a:spcPct val="100000"/>
              </a:lnSpc>
              <a:spcBef>
                <a:spcPts val="0"/>
              </a:spcBef>
              <a:spcAft>
                <a:spcPts val="0"/>
              </a:spcAft>
              <a:buNone/>
            </a:pPr>
            <a:endParaRPr dirty="0">
              <a:solidFill>
                <a:srgbClr val="0070C0"/>
              </a:solidFill>
              <a:latin typeface="Roboto"/>
              <a:ea typeface="Roboto"/>
              <a:cs typeface="Roboto"/>
              <a:sym typeface="Roboto"/>
            </a:endParaRPr>
          </a:p>
        </p:txBody>
      </p:sp>
      <p:sp>
        <p:nvSpPr>
          <p:cNvPr id="1370" name="Google Shape;1370;p48"/>
          <p:cNvSpPr txBox="1"/>
          <p:nvPr/>
        </p:nvSpPr>
        <p:spPr>
          <a:xfrm>
            <a:off x="7591937" y="1700126"/>
            <a:ext cx="1503903" cy="579600"/>
          </a:xfrm>
          <a:prstGeom prst="rect">
            <a:avLst/>
          </a:prstGeom>
          <a:noFill/>
          <a:ln>
            <a:noFill/>
          </a:ln>
        </p:spPr>
        <p:txBody>
          <a:bodyPr spcFirstLastPara="1" wrap="square" lIns="0" tIns="6700" rIns="0" bIns="0" anchor="ctr" anchorCtr="0">
            <a:noAutofit/>
          </a:bodyPr>
          <a:lstStyle/>
          <a:p>
            <a:pPr marL="12700" marR="0" lvl="0" rtl="0">
              <a:lnSpc>
                <a:spcPct val="100000"/>
              </a:lnSpc>
              <a:spcBef>
                <a:spcPts val="0"/>
              </a:spcBef>
              <a:spcAft>
                <a:spcPts val="0"/>
              </a:spcAft>
            </a:pPr>
            <a:endParaRPr lang="es" dirty="0">
              <a:solidFill>
                <a:srgbClr val="0070C0"/>
              </a:solidFill>
              <a:latin typeface="Roboto"/>
              <a:ea typeface="Roboto"/>
              <a:cs typeface="Roboto"/>
              <a:sym typeface="Roboto"/>
            </a:endParaRPr>
          </a:p>
          <a:p>
            <a:pPr marL="12700"/>
            <a:r>
              <a:rPr lang="es" dirty="0">
                <a:solidFill>
                  <a:srgbClr val="0070C0"/>
                </a:solidFill>
                <a:latin typeface="Roboto"/>
                <a:ea typeface="Roboto"/>
                <a:cs typeface="Roboto"/>
                <a:sym typeface="Roboto"/>
                <a:hlinkClick r:id="rId8" action="ppaction://hlinksldjump">
                  <a:extLst>
                    <a:ext uri="{A12FA001-AC4F-418D-AE19-62706E023703}">
                      <ahyp:hlinkClr xmlns:ahyp="http://schemas.microsoft.com/office/drawing/2018/hyperlinkcolor" val="tx"/>
                    </a:ext>
                  </a:extLst>
                </a:hlinkClick>
              </a:rPr>
              <a:t>8. Lean Six Sigma</a:t>
            </a:r>
            <a:endParaRPr lang="es" dirty="0">
              <a:solidFill>
                <a:srgbClr val="0070C0"/>
              </a:solidFill>
              <a:latin typeface="Roboto"/>
              <a:ea typeface="Roboto"/>
              <a:cs typeface="Roboto"/>
              <a:sym typeface="Roboto"/>
            </a:endParaRPr>
          </a:p>
          <a:p>
            <a:pPr marL="12700" marR="0" lvl="0" rtl="0">
              <a:lnSpc>
                <a:spcPct val="100000"/>
              </a:lnSpc>
              <a:spcBef>
                <a:spcPts val="0"/>
              </a:spcBef>
              <a:spcAft>
                <a:spcPts val="0"/>
              </a:spcAft>
            </a:pPr>
            <a:r>
              <a:rPr lang="es" dirty="0">
                <a:solidFill>
                  <a:srgbClr val="0070C0"/>
                </a:solidFill>
                <a:latin typeface="Roboto"/>
                <a:ea typeface="Roboto"/>
                <a:cs typeface="Roboto"/>
                <a:sym typeface="Roboto"/>
                <a:hlinkClick r:id="rId9" action="ppaction://hlinksldjump">
                  <a:extLst>
                    <a:ext uri="{A12FA001-AC4F-418D-AE19-62706E023703}">
                      <ahyp:hlinkClr xmlns:ahyp="http://schemas.microsoft.com/office/drawing/2018/hyperlinkcolor" val="tx"/>
                    </a:ext>
                  </a:extLst>
                </a:hlinkClick>
              </a:rPr>
              <a:t>9. OKR</a:t>
            </a:r>
            <a:endParaRPr lang="es" dirty="0">
              <a:solidFill>
                <a:srgbClr val="0070C0"/>
              </a:solidFill>
              <a:latin typeface="Roboto"/>
              <a:ea typeface="Roboto"/>
              <a:cs typeface="Roboto"/>
              <a:sym typeface="Roboto"/>
            </a:endParaRPr>
          </a:p>
          <a:p>
            <a:pPr marL="12700" marR="0" lvl="0" rtl="0">
              <a:lnSpc>
                <a:spcPct val="100000"/>
              </a:lnSpc>
              <a:spcBef>
                <a:spcPts val="0"/>
              </a:spcBef>
              <a:spcAft>
                <a:spcPts val="0"/>
              </a:spcAft>
            </a:pPr>
            <a:r>
              <a:rPr lang="es" dirty="0">
                <a:solidFill>
                  <a:srgbClr val="0070C0"/>
                </a:solidFill>
                <a:latin typeface="Roboto"/>
                <a:ea typeface="Roboto"/>
                <a:cs typeface="Roboto"/>
                <a:sym typeface="Roboto"/>
                <a:hlinkClick r:id="rId10" action="ppaction://hlinksldjump">
                  <a:extLst>
                    <a:ext uri="{A12FA001-AC4F-418D-AE19-62706E023703}">
                      <ahyp:hlinkClr xmlns:ahyp="http://schemas.microsoft.com/office/drawing/2018/hyperlinkcolor" val="tx"/>
                    </a:ext>
                  </a:extLst>
                </a:hlinkClick>
              </a:rPr>
              <a:t>10. HR Agile</a:t>
            </a:r>
            <a:endParaRPr lang="es" dirty="0">
              <a:solidFill>
                <a:srgbClr val="0070C0"/>
              </a:solidFill>
              <a:latin typeface="Roboto"/>
              <a:ea typeface="Roboto"/>
              <a:cs typeface="Roboto"/>
              <a:sym typeface="Roboto"/>
            </a:endParaRPr>
          </a:p>
          <a:p>
            <a:pPr marL="12700" marR="0" lvl="0" rtl="0">
              <a:lnSpc>
                <a:spcPct val="100000"/>
              </a:lnSpc>
              <a:spcBef>
                <a:spcPts val="0"/>
              </a:spcBef>
              <a:spcAft>
                <a:spcPts val="0"/>
              </a:spcAft>
            </a:pPr>
            <a:r>
              <a:rPr lang="es" dirty="0">
                <a:solidFill>
                  <a:srgbClr val="0070C0"/>
                </a:solidFill>
                <a:latin typeface="Roboto"/>
                <a:ea typeface="Roboto"/>
                <a:cs typeface="Roboto"/>
                <a:sym typeface="Roboto"/>
                <a:hlinkClick r:id="rId11" action="ppaction://hlinksldjump">
                  <a:extLst>
                    <a:ext uri="{A12FA001-AC4F-418D-AE19-62706E023703}">
                      <ahyp:hlinkClr xmlns:ahyp="http://schemas.microsoft.com/office/drawing/2018/hyperlinkcolor" val="tx"/>
                    </a:ext>
                  </a:extLst>
                </a:hlinkClick>
              </a:rPr>
              <a:t>11. Agile Coach</a:t>
            </a:r>
            <a:endParaRPr lang="es" dirty="0">
              <a:solidFill>
                <a:srgbClr val="0070C0"/>
              </a:solidFill>
              <a:latin typeface="Roboto"/>
              <a:ea typeface="Roboto"/>
              <a:cs typeface="Roboto"/>
              <a:sym typeface="Roboto"/>
            </a:endParaRPr>
          </a:p>
          <a:p>
            <a:pPr marL="184150" marR="0" lvl="0" indent="-171450" algn="ctr" rtl="0">
              <a:lnSpc>
                <a:spcPct val="100000"/>
              </a:lnSpc>
              <a:spcBef>
                <a:spcPts val="0"/>
              </a:spcBef>
              <a:spcAft>
                <a:spcPts val="0"/>
              </a:spcAft>
              <a:buFont typeface="Arial" panose="020B0604020202020204" pitchFamily="34" charset="0"/>
              <a:buChar char="•"/>
            </a:pPr>
            <a:endParaRPr dirty="0">
              <a:solidFill>
                <a:srgbClr val="0070C0"/>
              </a:solidFill>
              <a:latin typeface="Roboto"/>
              <a:ea typeface="Roboto"/>
              <a:cs typeface="Roboto"/>
              <a:sym typeface="Roboto"/>
            </a:endParaRPr>
          </a:p>
        </p:txBody>
      </p:sp>
      <p:sp>
        <p:nvSpPr>
          <p:cNvPr id="1371" name="Google Shape;1371;p48"/>
          <p:cNvSpPr txBox="1"/>
          <p:nvPr/>
        </p:nvSpPr>
        <p:spPr>
          <a:xfrm>
            <a:off x="1124712" y="1500138"/>
            <a:ext cx="1221482"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sz="1200" b="1" dirty="0">
                <a:solidFill>
                  <a:schemeClr val="accent1"/>
                </a:solidFill>
                <a:latin typeface="Roboto"/>
                <a:ea typeface="Roboto"/>
                <a:cs typeface="Roboto"/>
                <a:sym typeface="Roboto"/>
              </a:rPr>
              <a:t>Encontrar soluciones</a:t>
            </a:r>
            <a:endParaRPr sz="1200" b="1" dirty="0">
              <a:solidFill>
                <a:schemeClr val="accent1"/>
              </a:solidFill>
              <a:latin typeface="Roboto"/>
              <a:ea typeface="Roboto"/>
              <a:cs typeface="Roboto"/>
              <a:sym typeface="Roboto"/>
            </a:endParaRPr>
          </a:p>
        </p:txBody>
      </p:sp>
      <p:sp>
        <p:nvSpPr>
          <p:cNvPr id="1372" name="Google Shape;1372;p48"/>
          <p:cNvSpPr txBox="1"/>
          <p:nvPr/>
        </p:nvSpPr>
        <p:spPr>
          <a:xfrm>
            <a:off x="3476920" y="1621049"/>
            <a:ext cx="10308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sz="1200" b="1" dirty="0">
                <a:solidFill>
                  <a:schemeClr val="accent4"/>
                </a:solidFill>
                <a:latin typeface="Roboto"/>
                <a:ea typeface="Roboto"/>
                <a:cs typeface="Roboto"/>
                <a:sym typeface="Roboto"/>
              </a:rPr>
              <a:t>Crear valor</a:t>
            </a:r>
            <a:endParaRPr sz="1200" b="1" dirty="0">
              <a:solidFill>
                <a:schemeClr val="accent4"/>
              </a:solidFill>
              <a:latin typeface="Roboto"/>
              <a:ea typeface="Roboto"/>
              <a:cs typeface="Roboto"/>
              <a:sym typeface="Roboto"/>
            </a:endParaRPr>
          </a:p>
        </p:txBody>
      </p:sp>
      <p:sp>
        <p:nvSpPr>
          <p:cNvPr id="1373" name="Google Shape;1373;p48"/>
          <p:cNvSpPr txBox="1"/>
          <p:nvPr/>
        </p:nvSpPr>
        <p:spPr>
          <a:xfrm>
            <a:off x="5430137" y="1416885"/>
            <a:ext cx="1303728" cy="4812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sz="1200" b="1" dirty="0">
                <a:solidFill>
                  <a:schemeClr val="accent5"/>
                </a:solidFill>
                <a:latin typeface="Roboto"/>
                <a:ea typeface="Roboto"/>
                <a:cs typeface="Roboto"/>
                <a:sym typeface="Roboto"/>
              </a:rPr>
              <a:t>Entregar productos y servicios</a:t>
            </a:r>
            <a:endParaRPr sz="1200" b="1" dirty="0">
              <a:solidFill>
                <a:schemeClr val="accent5"/>
              </a:solidFill>
              <a:latin typeface="Roboto"/>
              <a:ea typeface="Roboto"/>
              <a:cs typeface="Roboto"/>
              <a:sym typeface="Roboto"/>
            </a:endParaRPr>
          </a:p>
        </p:txBody>
      </p:sp>
      <p:sp>
        <p:nvSpPr>
          <p:cNvPr id="1374" name="Google Shape;1374;p48"/>
          <p:cNvSpPr txBox="1"/>
          <p:nvPr/>
        </p:nvSpPr>
        <p:spPr>
          <a:xfrm>
            <a:off x="7412551" y="836618"/>
            <a:ext cx="1562491" cy="6362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sz="1200" b="1" dirty="0">
                <a:solidFill>
                  <a:schemeClr val="accent3"/>
                </a:solidFill>
                <a:latin typeface="Roboto"/>
                <a:ea typeface="Roboto"/>
                <a:cs typeface="Roboto"/>
                <a:sym typeface="Roboto"/>
              </a:rPr>
              <a:t>Crecer e implementar la mejora contínua</a:t>
            </a:r>
            <a:endParaRPr sz="1200" b="1" dirty="0">
              <a:solidFill>
                <a:schemeClr val="accent3"/>
              </a:solidFill>
              <a:latin typeface="Roboto"/>
              <a:ea typeface="Roboto"/>
              <a:cs typeface="Roboto"/>
              <a:sym typeface="Roboto"/>
            </a:endParaRPr>
          </a:p>
        </p:txBody>
      </p:sp>
      <p:cxnSp>
        <p:nvCxnSpPr>
          <p:cNvPr id="1375" name="Google Shape;1375;p48"/>
          <p:cNvCxnSpPr/>
          <p:nvPr/>
        </p:nvCxnSpPr>
        <p:spPr>
          <a:xfrm>
            <a:off x="3124200" y="2634488"/>
            <a:ext cx="0" cy="1130400"/>
          </a:xfrm>
          <a:prstGeom prst="straightConnector1">
            <a:avLst/>
          </a:prstGeom>
          <a:noFill/>
          <a:ln w="28575" cap="flat" cmpd="sng">
            <a:solidFill>
              <a:srgbClr val="000000"/>
            </a:solidFill>
            <a:prstDash val="dashDot"/>
            <a:round/>
            <a:headEnd type="none" w="med" len="med"/>
            <a:tailEnd type="none" w="med" len="med"/>
          </a:ln>
        </p:spPr>
      </p:cxnSp>
      <p:cxnSp>
        <p:nvCxnSpPr>
          <p:cNvPr id="1376" name="Google Shape;1376;p48"/>
          <p:cNvCxnSpPr/>
          <p:nvPr/>
        </p:nvCxnSpPr>
        <p:spPr>
          <a:xfrm>
            <a:off x="5410200" y="2634488"/>
            <a:ext cx="0" cy="1422300"/>
          </a:xfrm>
          <a:prstGeom prst="straightConnector1">
            <a:avLst/>
          </a:prstGeom>
          <a:noFill/>
          <a:ln w="28575" cap="flat" cmpd="sng">
            <a:solidFill>
              <a:srgbClr val="000000"/>
            </a:solidFill>
            <a:prstDash val="dashDot"/>
            <a:round/>
            <a:headEnd type="none" w="med" len="med"/>
            <a:tailEnd type="none" w="med" len="med"/>
          </a:ln>
        </p:spPr>
      </p:cxnSp>
      <p:sp>
        <p:nvSpPr>
          <p:cNvPr id="182" name="CuadroTexto 181">
            <a:extLst>
              <a:ext uri="{FF2B5EF4-FFF2-40B4-BE49-F238E27FC236}">
                <a16:creationId xmlns:a16="http://schemas.microsoft.com/office/drawing/2014/main" id="{62B725FE-8E65-5640-935E-EA79947EF227}"/>
              </a:ext>
            </a:extLst>
          </p:cNvPr>
          <p:cNvSpPr txBox="1"/>
          <p:nvPr/>
        </p:nvSpPr>
        <p:spPr>
          <a:xfrm>
            <a:off x="3696166" y="957877"/>
            <a:ext cx="2826320" cy="307777"/>
          </a:xfrm>
          <a:prstGeom prst="rect">
            <a:avLst/>
          </a:prstGeom>
          <a:noFill/>
        </p:spPr>
        <p:txBody>
          <a:bodyPr wrap="square">
            <a:spAutoFit/>
          </a:bodyPr>
          <a:lstStyle/>
          <a:p>
            <a:pPr marL="12700" marR="0" lvl="0" rtl="0">
              <a:lnSpc>
                <a:spcPct val="100000"/>
              </a:lnSpc>
              <a:spcBef>
                <a:spcPts val="0"/>
              </a:spcBef>
              <a:spcAft>
                <a:spcPts val="0"/>
              </a:spcAft>
            </a:pPr>
            <a:r>
              <a:rPr lang="es-ES" dirty="0">
                <a:solidFill>
                  <a:srgbClr val="0070C0"/>
                </a:solidFill>
                <a:latin typeface="Roboto"/>
                <a:ea typeface="Roboto"/>
                <a:cs typeface="Roboto"/>
                <a:sym typeface="Roboto"/>
                <a:hlinkClick r:id="rId12" action="ppaction://hlinksldjump">
                  <a:extLst>
                    <a:ext uri="{A12FA001-AC4F-418D-AE19-62706E023703}">
                      <ahyp:hlinkClr xmlns:ahyp="http://schemas.microsoft.com/office/drawing/2018/hyperlinkcolor" val="tx"/>
                    </a:ext>
                  </a:extLst>
                </a:hlinkClick>
              </a:rPr>
              <a:t>2</a:t>
            </a:r>
            <a:r>
              <a:rPr lang="es-ES" sz="1400" dirty="0">
                <a:solidFill>
                  <a:srgbClr val="0070C0"/>
                </a:solidFill>
                <a:latin typeface="Roboto"/>
                <a:ea typeface="Roboto"/>
                <a:cs typeface="Roboto"/>
                <a:sym typeface="Roboto"/>
                <a:hlinkClick r:id="rId12" action="ppaction://hlinksldjump">
                  <a:extLst>
                    <a:ext uri="{A12FA001-AC4F-418D-AE19-62706E023703}">
                      <ahyp:hlinkClr xmlns:ahyp="http://schemas.microsoft.com/office/drawing/2018/hyperlinkcolor" val="tx"/>
                    </a:ext>
                  </a:extLst>
                </a:hlinkClick>
              </a:rPr>
              <a:t>.Innovation Management</a:t>
            </a:r>
            <a:endParaRPr lang="es-ES" sz="1400" dirty="0">
              <a:solidFill>
                <a:srgbClr val="0070C0"/>
              </a:solidFill>
              <a:latin typeface="Roboto"/>
              <a:ea typeface="Roboto"/>
              <a:cs typeface="Roboto"/>
              <a:sym typeface="Roboto"/>
            </a:endParaRPr>
          </a:p>
        </p:txBody>
      </p:sp>
      <p:sp>
        <p:nvSpPr>
          <p:cNvPr id="183" name="CuadroTexto 182">
            <a:extLst>
              <a:ext uri="{FF2B5EF4-FFF2-40B4-BE49-F238E27FC236}">
                <a16:creationId xmlns:a16="http://schemas.microsoft.com/office/drawing/2014/main" id="{768F8C16-5095-4AAE-B70B-A7FA28E568A6}"/>
              </a:ext>
            </a:extLst>
          </p:cNvPr>
          <p:cNvSpPr txBox="1"/>
          <p:nvPr/>
        </p:nvSpPr>
        <p:spPr>
          <a:xfrm>
            <a:off x="3702859" y="682741"/>
            <a:ext cx="2046071" cy="307777"/>
          </a:xfrm>
          <a:prstGeom prst="rect">
            <a:avLst/>
          </a:prstGeom>
          <a:noFill/>
        </p:spPr>
        <p:txBody>
          <a:bodyPr wrap="square">
            <a:spAutoFit/>
          </a:bodyPr>
          <a:lstStyle/>
          <a:p>
            <a:pPr marL="12700" marR="0" lvl="0" rtl="0">
              <a:lnSpc>
                <a:spcPct val="100000"/>
              </a:lnSpc>
              <a:spcBef>
                <a:spcPts val="0"/>
              </a:spcBef>
              <a:spcAft>
                <a:spcPts val="0"/>
              </a:spcAft>
            </a:pPr>
            <a:r>
              <a:rPr lang="es-ES" sz="1400" dirty="0">
                <a:solidFill>
                  <a:srgbClr val="0070C0"/>
                </a:solidFill>
                <a:latin typeface="Roboto"/>
                <a:ea typeface="Roboto"/>
                <a:cs typeface="Roboto"/>
                <a:sym typeface="Roboto"/>
                <a:hlinkClick r:id="rId13" action="ppaction://hlinksldjump">
                  <a:extLst>
                    <a:ext uri="{A12FA001-AC4F-418D-AE19-62706E023703}">
                      <ahyp:hlinkClr xmlns:ahyp="http://schemas.microsoft.com/office/drawing/2018/hyperlinkcolor" val="tx"/>
                    </a:ext>
                  </a:extLst>
                </a:hlinkClick>
              </a:rPr>
              <a:t>1.Metodologías Agiles </a:t>
            </a:r>
            <a:endParaRPr lang="es-ES" sz="1400" dirty="0">
              <a:solidFill>
                <a:srgbClr val="0070C0"/>
              </a:solidFill>
              <a:latin typeface="Roboto"/>
              <a:ea typeface="Roboto"/>
              <a:cs typeface="Roboto"/>
              <a:sym typeface="Roboto"/>
            </a:endParaRPr>
          </a:p>
        </p:txBody>
      </p:sp>
      <p:sp>
        <p:nvSpPr>
          <p:cNvPr id="2" name="Rectángulo 1">
            <a:extLst>
              <a:ext uri="{FF2B5EF4-FFF2-40B4-BE49-F238E27FC236}">
                <a16:creationId xmlns:a16="http://schemas.microsoft.com/office/drawing/2014/main" id="{B9E7D85D-4D7F-4234-A6DF-9E1EE6EF6833}"/>
              </a:ext>
            </a:extLst>
          </p:cNvPr>
          <p:cNvSpPr/>
          <p:nvPr/>
        </p:nvSpPr>
        <p:spPr>
          <a:xfrm>
            <a:off x="53106" y="3636269"/>
            <a:ext cx="1296695" cy="954107"/>
          </a:xfrm>
          <a:prstGeom prst="rect">
            <a:avLst/>
          </a:prstGeom>
        </p:spPr>
        <p:txBody>
          <a:bodyPr wrap="square">
            <a:spAutoFit/>
          </a:bodyPr>
          <a:lstStyle/>
          <a:p>
            <a:r>
              <a:rPr lang="es-ES" dirty="0">
                <a:solidFill>
                  <a:srgbClr val="0070C0"/>
                </a:solidFill>
                <a:latin typeface="Roboto"/>
                <a:ea typeface="Roboto"/>
                <a:cs typeface="Roboto"/>
                <a:sym typeface="Roboto"/>
                <a:hlinkClick r:id="rId14" action="ppaction://hlinksldjump">
                  <a:extLst>
                    <a:ext uri="{A12FA001-AC4F-418D-AE19-62706E023703}">
                      <ahyp:hlinkClr xmlns:ahyp="http://schemas.microsoft.com/office/drawing/2018/hyperlinkcolor" val="tx"/>
                    </a:ext>
                  </a:extLst>
                </a:hlinkClick>
              </a:rPr>
              <a:t>12- Trabajo en remoto y colaboración virtual</a:t>
            </a:r>
            <a:endParaRPr lang="es-ES" dirty="0">
              <a:solidFill>
                <a:srgbClr val="0070C0"/>
              </a:solidFill>
            </a:endParaRPr>
          </a:p>
        </p:txBody>
      </p:sp>
      <p:pic>
        <p:nvPicPr>
          <p:cNvPr id="184" name="Picture 2" descr="Grupo Compusof - Home | Facebook">
            <a:extLst>
              <a:ext uri="{FF2B5EF4-FFF2-40B4-BE49-F238E27FC236}">
                <a16:creationId xmlns:a16="http://schemas.microsoft.com/office/drawing/2014/main" id="{A24C63F9-75A0-44C5-A0E1-08747A50A3F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1A10E53-39CB-42B9-9191-B2D26ADE0A88}"/>
              </a:ext>
            </a:extLst>
          </p:cNvPr>
          <p:cNvSpPr/>
          <p:nvPr/>
        </p:nvSpPr>
        <p:spPr>
          <a:xfrm>
            <a:off x="8123410" y="4100781"/>
            <a:ext cx="917463" cy="738664"/>
          </a:xfrm>
          <a:prstGeom prst="rect">
            <a:avLst/>
          </a:prstGeom>
        </p:spPr>
        <p:txBody>
          <a:bodyPr wrap="square">
            <a:spAutoFit/>
          </a:bodyPr>
          <a:lstStyle/>
          <a:p>
            <a:pPr algn="ctr"/>
            <a:r>
              <a:rPr lang="es-ES" dirty="0">
                <a:solidFill>
                  <a:srgbClr val="0070C0"/>
                </a:solidFill>
                <a:latin typeface="Roboto"/>
                <a:ea typeface="Roboto"/>
                <a:cs typeface="Roboto"/>
                <a:sym typeface="Roboto"/>
                <a:hlinkClick r:id="rId16" action="ppaction://hlinksldjump">
                  <a:extLst>
                    <a:ext uri="{A12FA001-AC4F-418D-AE19-62706E023703}">
                      <ahyp:hlinkClr xmlns:ahyp="http://schemas.microsoft.com/office/drawing/2018/hyperlinkcolor" val="tx"/>
                    </a:ext>
                  </a:extLst>
                </a:hlinkClick>
              </a:rPr>
              <a:t>Servicio de Mentoría</a:t>
            </a:r>
            <a:endParaRPr lang="es-ES" dirty="0">
              <a:solidFill>
                <a:srgbClr val="0070C0"/>
              </a:solidFill>
            </a:endParaRPr>
          </a:p>
        </p:txBody>
      </p:sp>
    </p:spTree>
    <p:extLst>
      <p:ext uri="{BB962C8B-B14F-4D97-AF65-F5344CB8AC3E}">
        <p14:creationId xmlns:p14="http://schemas.microsoft.com/office/powerpoint/2010/main" val="297201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2C4BAEB1-7E07-4A1F-9467-4ABE75CF25B3}"/>
              </a:ext>
            </a:extLst>
          </p:cNvPr>
          <p:cNvSpPr/>
          <p:nvPr/>
        </p:nvSpPr>
        <p:spPr>
          <a:xfrm>
            <a:off x="131708" y="930570"/>
            <a:ext cx="2809228" cy="411577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331CC768-C49C-441F-9C6C-2D32FFF60F0B}"/>
              </a:ext>
            </a:extLst>
          </p:cNvPr>
          <p:cNvSpPr>
            <a:spLocks noGrp="1"/>
          </p:cNvSpPr>
          <p:nvPr>
            <p:ph type="title"/>
          </p:nvPr>
        </p:nvSpPr>
        <p:spPr>
          <a:xfrm>
            <a:off x="372773" y="195729"/>
            <a:ext cx="8714989" cy="481200"/>
          </a:xfrm>
        </p:spPr>
        <p:txBody>
          <a:bodyPr/>
          <a:lstStyle/>
          <a:p>
            <a:r>
              <a:rPr lang="es-ES" dirty="0"/>
              <a:t>Certificaciones profesionales que puedes obtener</a:t>
            </a:r>
          </a:p>
        </p:txBody>
      </p:sp>
      <p:pic>
        <p:nvPicPr>
          <p:cNvPr id="3" name="Imagen 2">
            <a:extLst>
              <a:ext uri="{FF2B5EF4-FFF2-40B4-BE49-F238E27FC236}">
                <a16:creationId xmlns:a16="http://schemas.microsoft.com/office/drawing/2014/main" id="{01E86B46-A03A-4EE9-A751-B04DA022FB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649" y="1123671"/>
            <a:ext cx="1296000" cy="1296000"/>
          </a:xfrm>
          <a:prstGeom prst="rect">
            <a:avLst/>
          </a:prstGeom>
        </p:spPr>
      </p:pic>
      <p:pic>
        <p:nvPicPr>
          <p:cNvPr id="4" name="Imagen 3">
            <a:extLst>
              <a:ext uri="{FF2B5EF4-FFF2-40B4-BE49-F238E27FC236}">
                <a16:creationId xmlns:a16="http://schemas.microsoft.com/office/drawing/2014/main" id="{45CD9DBA-15FA-4FB2-81DB-89E17767A6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2107" y="1171976"/>
            <a:ext cx="1296000" cy="1296000"/>
          </a:xfrm>
          <a:prstGeom prst="rect">
            <a:avLst/>
          </a:prstGeom>
        </p:spPr>
      </p:pic>
      <p:pic>
        <p:nvPicPr>
          <p:cNvPr id="5" name="Picture 2" descr="Business Model Generation Practitioner BMGENP">
            <a:extLst>
              <a:ext uri="{FF2B5EF4-FFF2-40B4-BE49-F238E27FC236}">
                <a16:creationId xmlns:a16="http://schemas.microsoft.com/office/drawing/2014/main" id="{59D569AE-A413-4EEA-86AC-B4AC8BA12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91" y="2467976"/>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B2EBED5-DC75-4305-9C9B-798075D68E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9511" y="1171976"/>
            <a:ext cx="1296000" cy="1296000"/>
          </a:xfrm>
          <a:prstGeom prst="rect">
            <a:avLst/>
          </a:prstGeom>
        </p:spPr>
      </p:pic>
      <p:pic>
        <p:nvPicPr>
          <p:cNvPr id="7" name="Picture 2" descr="Scrum Product Owner Professional Certificate - SPOPC™">
            <a:extLst>
              <a:ext uri="{FF2B5EF4-FFF2-40B4-BE49-F238E27FC236}">
                <a16:creationId xmlns:a16="http://schemas.microsoft.com/office/drawing/2014/main" id="{7B60E2EA-F117-4B49-A96C-8BF74C671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909" y="2496380"/>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06316784-7A14-45E2-BA2A-005CD52D92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5686" y="2515246"/>
            <a:ext cx="1296000" cy="1296000"/>
          </a:xfrm>
          <a:prstGeom prst="rect">
            <a:avLst/>
          </a:prstGeom>
        </p:spPr>
      </p:pic>
      <p:pic>
        <p:nvPicPr>
          <p:cNvPr id="9" name="Imagen 8">
            <a:extLst>
              <a:ext uri="{FF2B5EF4-FFF2-40B4-BE49-F238E27FC236}">
                <a16:creationId xmlns:a16="http://schemas.microsoft.com/office/drawing/2014/main" id="{D764C125-3880-44CB-9540-CBB11B4DE0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2268" y="3719890"/>
            <a:ext cx="1296000" cy="1296000"/>
          </a:xfrm>
          <a:prstGeom prst="rect">
            <a:avLst/>
          </a:prstGeom>
        </p:spPr>
      </p:pic>
      <p:pic>
        <p:nvPicPr>
          <p:cNvPr id="10" name="Imagen 9">
            <a:extLst>
              <a:ext uri="{FF2B5EF4-FFF2-40B4-BE49-F238E27FC236}">
                <a16:creationId xmlns:a16="http://schemas.microsoft.com/office/drawing/2014/main" id="{A452A2C9-195D-45B1-90B1-119FC03885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20070" y="1149419"/>
            <a:ext cx="1296000" cy="1296000"/>
          </a:xfrm>
          <a:prstGeom prst="rect">
            <a:avLst/>
          </a:prstGeom>
        </p:spPr>
      </p:pic>
      <p:pic>
        <p:nvPicPr>
          <p:cNvPr id="11" name="Imagen 10">
            <a:extLst>
              <a:ext uri="{FF2B5EF4-FFF2-40B4-BE49-F238E27FC236}">
                <a16:creationId xmlns:a16="http://schemas.microsoft.com/office/drawing/2014/main" id="{B5A7DCED-5AAA-4CEB-B49B-6A6CB293E3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61534" y="2515246"/>
            <a:ext cx="1296000" cy="1296000"/>
          </a:xfrm>
          <a:prstGeom prst="rect">
            <a:avLst/>
          </a:prstGeom>
        </p:spPr>
      </p:pic>
      <p:pic>
        <p:nvPicPr>
          <p:cNvPr id="12" name="Imagen 11">
            <a:extLst>
              <a:ext uri="{FF2B5EF4-FFF2-40B4-BE49-F238E27FC236}">
                <a16:creationId xmlns:a16="http://schemas.microsoft.com/office/drawing/2014/main" id="{2B631831-3B1E-44A2-84D5-23917EAD947A}"/>
              </a:ext>
            </a:extLst>
          </p:cNvPr>
          <p:cNvPicPr>
            <a:picLocks noChangeAspect="1"/>
          </p:cNvPicPr>
          <p:nvPr/>
        </p:nvPicPr>
        <p:blipFill>
          <a:blip r:embed="rId11"/>
          <a:stretch>
            <a:fillRect/>
          </a:stretch>
        </p:blipFill>
        <p:spPr>
          <a:xfrm>
            <a:off x="6227316" y="2571750"/>
            <a:ext cx="1420632" cy="1296000"/>
          </a:xfrm>
          <a:prstGeom prst="rect">
            <a:avLst/>
          </a:prstGeom>
        </p:spPr>
      </p:pic>
      <p:pic>
        <p:nvPicPr>
          <p:cNvPr id="13" name="Imagen 12">
            <a:extLst>
              <a:ext uri="{FF2B5EF4-FFF2-40B4-BE49-F238E27FC236}">
                <a16:creationId xmlns:a16="http://schemas.microsoft.com/office/drawing/2014/main" id="{84ABA10F-B713-47DE-BAF5-BCFC1090316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16292" y="1149419"/>
            <a:ext cx="1296000" cy="1296000"/>
          </a:xfrm>
          <a:prstGeom prst="rect">
            <a:avLst/>
          </a:prstGeom>
        </p:spPr>
      </p:pic>
      <p:pic>
        <p:nvPicPr>
          <p:cNvPr id="14" name="Imagen 13">
            <a:extLst>
              <a:ext uri="{FF2B5EF4-FFF2-40B4-BE49-F238E27FC236}">
                <a16:creationId xmlns:a16="http://schemas.microsoft.com/office/drawing/2014/main" id="{87EFEA09-6E76-41C6-AA7E-E67C14970BF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44275" y="2499430"/>
            <a:ext cx="1296000" cy="1296000"/>
          </a:xfrm>
          <a:prstGeom prst="rect">
            <a:avLst/>
          </a:prstGeom>
        </p:spPr>
      </p:pic>
      <p:pic>
        <p:nvPicPr>
          <p:cNvPr id="16" name="Imagen 15">
            <a:extLst>
              <a:ext uri="{FF2B5EF4-FFF2-40B4-BE49-F238E27FC236}">
                <a16:creationId xmlns:a16="http://schemas.microsoft.com/office/drawing/2014/main" id="{0093F761-7EFB-4A10-9232-D4186D8EAA1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37649" y="3719890"/>
            <a:ext cx="1296000" cy="1296000"/>
          </a:xfrm>
          <a:prstGeom prst="rect">
            <a:avLst/>
          </a:prstGeom>
        </p:spPr>
      </p:pic>
      <p:pic>
        <p:nvPicPr>
          <p:cNvPr id="1026" name="Picture 2">
            <a:extLst>
              <a:ext uri="{FF2B5EF4-FFF2-40B4-BE49-F238E27FC236}">
                <a16:creationId xmlns:a16="http://schemas.microsoft.com/office/drawing/2014/main" id="{C2980A8A-AD29-46A2-B3F6-80A676CBCC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0206" y="1171976"/>
            <a:ext cx="1296000" cy="1296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esquinas redondeadas 18">
            <a:extLst>
              <a:ext uri="{FF2B5EF4-FFF2-40B4-BE49-F238E27FC236}">
                <a16:creationId xmlns:a16="http://schemas.microsoft.com/office/drawing/2014/main" id="{A21E4367-635F-4B4B-9E12-7628CEECBAB0}"/>
              </a:ext>
            </a:extLst>
          </p:cNvPr>
          <p:cNvSpPr/>
          <p:nvPr/>
        </p:nvSpPr>
        <p:spPr>
          <a:xfrm>
            <a:off x="3185303" y="930570"/>
            <a:ext cx="2809228" cy="411577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48BF656C-A29D-42F7-9848-DE797E8A775C}"/>
              </a:ext>
            </a:extLst>
          </p:cNvPr>
          <p:cNvSpPr/>
          <p:nvPr/>
        </p:nvSpPr>
        <p:spPr>
          <a:xfrm>
            <a:off x="6243334" y="930570"/>
            <a:ext cx="2809228" cy="411577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descr="Agile HR Certified Professional - (AHRCP)">
            <a:extLst>
              <a:ext uri="{FF2B5EF4-FFF2-40B4-BE49-F238E27FC236}">
                <a16:creationId xmlns:a16="http://schemas.microsoft.com/office/drawing/2014/main" id="{BD7AEC2A-F72C-4790-A7AF-3D7558C103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0956" y="3720000"/>
            <a:ext cx="1296000" cy="1296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04F4A31D-B8F8-4906-9AE3-61A85DC2ACAE}"/>
              </a:ext>
            </a:extLst>
          </p:cNvPr>
          <p:cNvSpPr/>
          <p:nvPr/>
        </p:nvSpPr>
        <p:spPr>
          <a:xfrm>
            <a:off x="750690" y="746067"/>
            <a:ext cx="1571264" cy="307777"/>
          </a:xfrm>
          <a:prstGeom prst="rect">
            <a:avLst/>
          </a:prstGeom>
          <a:solidFill>
            <a:schemeClr val="bg1"/>
          </a:solidFill>
        </p:spPr>
        <p:txBody>
          <a:bodyPr wrap="none">
            <a:spAutoFit/>
          </a:bodyPr>
          <a:lstStyle/>
          <a:p>
            <a:r>
              <a:rPr lang="es-ES" b="1" dirty="0"/>
              <a:t>FUNDAMENTOS</a:t>
            </a:r>
          </a:p>
        </p:txBody>
      </p:sp>
      <p:sp>
        <p:nvSpPr>
          <p:cNvPr id="23" name="Rectángulo 22">
            <a:extLst>
              <a:ext uri="{FF2B5EF4-FFF2-40B4-BE49-F238E27FC236}">
                <a16:creationId xmlns:a16="http://schemas.microsoft.com/office/drawing/2014/main" id="{4AA0BC80-C929-4973-BB02-BAF3301C1B92}"/>
              </a:ext>
            </a:extLst>
          </p:cNvPr>
          <p:cNvSpPr/>
          <p:nvPr/>
        </p:nvSpPr>
        <p:spPr>
          <a:xfrm>
            <a:off x="4149935" y="772576"/>
            <a:ext cx="843501" cy="307777"/>
          </a:xfrm>
          <a:prstGeom prst="rect">
            <a:avLst/>
          </a:prstGeom>
          <a:solidFill>
            <a:schemeClr val="bg1"/>
          </a:solidFill>
        </p:spPr>
        <p:txBody>
          <a:bodyPr wrap="none">
            <a:spAutoFit/>
          </a:bodyPr>
          <a:lstStyle/>
          <a:p>
            <a:r>
              <a:rPr lang="es-ES" b="1" dirty="0"/>
              <a:t>SCRUM</a:t>
            </a:r>
          </a:p>
        </p:txBody>
      </p:sp>
      <p:sp>
        <p:nvSpPr>
          <p:cNvPr id="24" name="Rectángulo 23">
            <a:extLst>
              <a:ext uri="{FF2B5EF4-FFF2-40B4-BE49-F238E27FC236}">
                <a16:creationId xmlns:a16="http://schemas.microsoft.com/office/drawing/2014/main" id="{435C195E-1BFE-4006-8797-025FD3B9B56D}"/>
              </a:ext>
            </a:extLst>
          </p:cNvPr>
          <p:cNvSpPr/>
          <p:nvPr/>
        </p:nvSpPr>
        <p:spPr>
          <a:xfrm>
            <a:off x="6443131" y="767061"/>
            <a:ext cx="2409634" cy="307777"/>
          </a:xfrm>
          <a:prstGeom prst="rect">
            <a:avLst/>
          </a:prstGeom>
          <a:solidFill>
            <a:schemeClr val="bg1"/>
          </a:solidFill>
        </p:spPr>
        <p:txBody>
          <a:bodyPr wrap="none">
            <a:spAutoFit/>
          </a:bodyPr>
          <a:lstStyle/>
          <a:p>
            <a:r>
              <a:rPr lang="es-ES" b="1" dirty="0"/>
              <a:t>OTROS PROFESIONALES</a:t>
            </a:r>
          </a:p>
        </p:txBody>
      </p:sp>
      <p:pic>
        <p:nvPicPr>
          <p:cNvPr id="25" name="Picture 2" descr="Grupo Compusof - Home | Facebook">
            <a:extLst>
              <a:ext uri="{FF2B5EF4-FFF2-40B4-BE49-F238E27FC236}">
                <a16:creationId xmlns:a16="http://schemas.microsoft.com/office/drawing/2014/main" id="{7F31149C-4842-44BE-9E8C-A28F8A4B50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8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45668">
            <a:extLst>
              <a:ext uri="{FF2B5EF4-FFF2-40B4-BE49-F238E27FC236}">
                <a16:creationId xmlns:a16="http://schemas.microsoft.com/office/drawing/2014/main" id="{C4281BFE-1EBA-4646-B4F9-FA0C7208E553}"/>
              </a:ext>
            </a:extLst>
          </p:cNvPr>
          <p:cNvPicPr>
            <a:picLocks noChangeAspect="1"/>
          </p:cNvPicPr>
          <p:nvPr/>
        </p:nvPicPr>
        <p:blipFill>
          <a:blip r:embed="rId2"/>
          <a:stretch>
            <a:fillRect/>
          </a:stretch>
        </p:blipFill>
        <p:spPr>
          <a:xfrm>
            <a:off x="5404253" y="107407"/>
            <a:ext cx="3698389" cy="4928685"/>
          </a:xfrm>
          <a:prstGeom prst="rect">
            <a:avLst/>
          </a:prstGeom>
        </p:spPr>
      </p:pic>
      <p:pic>
        <p:nvPicPr>
          <p:cNvPr id="64" name="Picture 343">
            <a:extLst>
              <a:ext uri="{FF2B5EF4-FFF2-40B4-BE49-F238E27FC236}">
                <a16:creationId xmlns:a16="http://schemas.microsoft.com/office/drawing/2014/main" id="{01313864-2705-7046-A2A7-860A771FE5EA}"/>
              </a:ext>
            </a:extLst>
          </p:cNvPr>
          <p:cNvPicPr/>
          <p:nvPr/>
        </p:nvPicPr>
        <p:blipFill>
          <a:blip r:embed="rId3"/>
          <a:stretch>
            <a:fillRect/>
          </a:stretch>
        </p:blipFill>
        <p:spPr>
          <a:xfrm>
            <a:off x="177078" y="3767198"/>
            <a:ext cx="4832245" cy="1022245"/>
          </a:xfrm>
          <a:prstGeom prst="rect">
            <a:avLst/>
          </a:prstGeom>
        </p:spPr>
      </p:pic>
      <p:pic>
        <p:nvPicPr>
          <p:cNvPr id="65" name="Picture 45682">
            <a:extLst>
              <a:ext uri="{FF2B5EF4-FFF2-40B4-BE49-F238E27FC236}">
                <a16:creationId xmlns:a16="http://schemas.microsoft.com/office/drawing/2014/main" id="{07BB9189-0228-9A4D-96DB-8685486E46F5}"/>
              </a:ext>
            </a:extLst>
          </p:cNvPr>
          <p:cNvPicPr/>
          <p:nvPr/>
        </p:nvPicPr>
        <p:blipFill>
          <a:blip r:embed="rId4"/>
          <a:stretch>
            <a:fillRect/>
          </a:stretch>
        </p:blipFill>
        <p:spPr>
          <a:xfrm>
            <a:off x="3944240" y="3099072"/>
            <a:ext cx="1460013" cy="792015"/>
          </a:xfrm>
          <a:prstGeom prst="rect">
            <a:avLst/>
          </a:prstGeom>
        </p:spPr>
      </p:pic>
      <p:sp>
        <p:nvSpPr>
          <p:cNvPr id="73" name="CuadroTexto 72">
            <a:extLst>
              <a:ext uri="{FF2B5EF4-FFF2-40B4-BE49-F238E27FC236}">
                <a16:creationId xmlns:a16="http://schemas.microsoft.com/office/drawing/2014/main" id="{9307F068-2D55-1544-8D21-B1CD28238CB0}"/>
              </a:ext>
            </a:extLst>
          </p:cNvPr>
          <p:cNvSpPr txBox="1"/>
          <p:nvPr/>
        </p:nvSpPr>
        <p:spPr>
          <a:xfrm>
            <a:off x="416484" y="1376302"/>
            <a:ext cx="4987769" cy="1846659"/>
          </a:xfrm>
          <a:prstGeom prst="rect">
            <a:avLst/>
          </a:prstGeom>
          <a:noFill/>
        </p:spPr>
        <p:txBody>
          <a:bodyPr wrap="square" rtlCol="0">
            <a:spAutoFit/>
          </a:bodyPr>
          <a:lstStyle/>
          <a:p>
            <a:r>
              <a:rPr lang="es-ES" b="1" dirty="0" err="1"/>
              <a:t>Certiprof</a:t>
            </a:r>
            <a:r>
              <a:rPr lang="es-ES" dirty="0"/>
              <a:t> es una entidad certificadora estadounidense fundada en 2015 y miembro del Agile Alliance. </a:t>
            </a:r>
          </a:p>
          <a:p>
            <a:endParaRPr lang="es-ES" dirty="0"/>
          </a:p>
          <a:p>
            <a:r>
              <a:rPr lang="es-ES" sz="1200" dirty="0"/>
              <a:t>Su objetivo es difundir información sobre agilidad. Tiene sus fundamentos los pilares y conceptos del manifiesto ágil planteado desde 2001.</a:t>
            </a:r>
          </a:p>
          <a:p>
            <a:r>
              <a:rPr lang="es-ES" sz="1200" dirty="0"/>
              <a:t>Su  filosofía se basa en la creación de conocimiento en comunidad y para ello se basa en una red colaborativa de embajadores, entrenadores acreditados, autores y equipo interno. </a:t>
            </a:r>
          </a:p>
        </p:txBody>
      </p:sp>
      <p:sp>
        <p:nvSpPr>
          <p:cNvPr id="74" name="object 1">
            <a:extLst>
              <a:ext uri="{FF2B5EF4-FFF2-40B4-BE49-F238E27FC236}">
                <a16:creationId xmlns:a16="http://schemas.microsoft.com/office/drawing/2014/main" id="{0548DBDB-2669-E344-9F73-183233746203}"/>
              </a:ext>
            </a:extLst>
          </p:cNvPr>
          <p:cNvSpPr/>
          <p:nvPr/>
        </p:nvSpPr>
        <p:spPr>
          <a:xfrm>
            <a:off x="494653" y="248246"/>
            <a:ext cx="3987124" cy="1022246"/>
          </a:xfrm>
          <a:prstGeom prst="rect">
            <a:avLst/>
          </a:prstGeom>
          <a:blipFill>
            <a:blip r:embed="rId5" cstate="print"/>
            <a:stretch>
              <a:fillRect l="-41166" t="-307251" r="-87536" b="-45921"/>
            </a:stretch>
          </a:blipFill>
        </p:spPr>
        <p:txBody>
          <a:bodyPr wrap="square" lIns="0" tIns="0" rIns="0" bIns="0" rtlCol="0">
            <a:spAutoFit/>
          </a:bodyPr>
          <a:lstStyle/>
          <a:p>
            <a:endParaRPr/>
          </a:p>
        </p:txBody>
      </p:sp>
    </p:spTree>
    <p:extLst>
      <p:ext uri="{BB962C8B-B14F-4D97-AF65-F5344CB8AC3E}">
        <p14:creationId xmlns:p14="http://schemas.microsoft.com/office/powerpoint/2010/main" val="27740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47"/>
          <p:cNvSpPr txBox="1">
            <a:spLocks noGrp="1"/>
          </p:cNvSpPr>
          <p:nvPr>
            <p:ph type="title"/>
          </p:nvPr>
        </p:nvSpPr>
        <p:spPr>
          <a:xfrm>
            <a:off x="1304550" y="184022"/>
            <a:ext cx="8173224"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2">
                    <a:lumMod val="75000"/>
                    <a:lumOff val="25000"/>
                  </a:schemeClr>
                </a:solidFill>
              </a:rPr>
              <a:t>Servicio de Mentoría: </a:t>
            </a:r>
            <a:r>
              <a:rPr lang="es" sz="2400" dirty="0"/>
              <a:t>las fases para implementar la agilidad</a:t>
            </a:r>
            <a:endParaRPr dirty="0"/>
          </a:p>
        </p:txBody>
      </p:sp>
      <p:sp>
        <p:nvSpPr>
          <p:cNvPr id="1159" name="Google Shape;1159;p47"/>
          <p:cNvSpPr/>
          <p:nvPr/>
        </p:nvSpPr>
        <p:spPr>
          <a:xfrm>
            <a:off x="5173638" y="1167042"/>
            <a:ext cx="1692598" cy="540000"/>
          </a:xfrm>
          <a:custGeom>
            <a:avLst/>
            <a:gdLst/>
            <a:ahLst/>
            <a:cxnLst/>
            <a:rect l="l" t="t" r="r" b="b"/>
            <a:pathLst>
              <a:path w="14156" h="2564" extrusionOk="0">
                <a:moveTo>
                  <a:pt x="0" y="1"/>
                </a:moveTo>
                <a:lnTo>
                  <a:pt x="0" y="2563"/>
                </a:lnTo>
                <a:lnTo>
                  <a:pt x="14156" y="2563"/>
                </a:lnTo>
                <a:lnTo>
                  <a:pt x="141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a:off x="2231712" y="1690854"/>
            <a:ext cx="1692598" cy="540000"/>
          </a:xfrm>
          <a:custGeom>
            <a:avLst/>
            <a:gdLst/>
            <a:ahLst/>
            <a:cxnLst/>
            <a:rect l="l" t="t" r="r" b="b"/>
            <a:pathLst>
              <a:path w="14156" h="2563" extrusionOk="0">
                <a:moveTo>
                  <a:pt x="0" y="0"/>
                </a:moveTo>
                <a:lnTo>
                  <a:pt x="0" y="2563"/>
                </a:lnTo>
                <a:lnTo>
                  <a:pt x="14156" y="2563"/>
                </a:lnTo>
                <a:lnTo>
                  <a:pt x="141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7"/>
          <p:cNvSpPr/>
          <p:nvPr/>
        </p:nvSpPr>
        <p:spPr>
          <a:xfrm>
            <a:off x="5173650" y="2299254"/>
            <a:ext cx="1692598" cy="540000"/>
          </a:xfrm>
          <a:custGeom>
            <a:avLst/>
            <a:gdLst/>
            <a:ahLst/>
            <a:cxnLst/>
            <a:rect l="l" t="t" r="r" b="b"/>
            <a:pathLst>
              <a:path w="14156" h="2564" extrusionOk="0">
                <a:moveTo>
                  <a:pt x="0" y="1"/>
                </a:moveTo>
                <a:lnTo>
                  <a:pt x="0" y="2564"/>
                </a:lnTo>
                <a:lnTo>
                  <a:pt x="14156" y="2564"/>
                </a:lnTo>
                <a:lnTo>
                  <a:pt x="141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txBox="1"/>
          <p:nvPr/>
        </p:nvSpPr>
        <p:spPr>
          <a:xfrm>
            <a:off x="2490900" y="1789146"/>
            <a:ext cx="11742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b="1" dirty="0">
                <a:solidFill>
                  <a:schemeClr val="accent5"/>
                </a:solidFill>
                <a:latin typeface="Roboto"/>
                <a:ea typeface="Roboto"/>
                <a:cs typeface="Roboto"/>
                <a:sym typeface="Roboto"/>
              </a:rPr>
              <a:t>Hacer agilidad</a:t>
            </a:r>
            <a:endParaRPr b="1" dirty="0">
              <a:solidFill>
                <a:schemeClr val="accent5"/>
              </a:solidFill>
              <a:latin typeface="Roboto"/>
              <a:ea typeface="Roboto"/>
              <a:cs typeface="Roboto"/>
              <a:sym typeface="Roboto"/>
            </a:endParaRPr>
          </a:p>
        </p:txBody>
      </p:sp>
      <p:sp>
        <p:nvSpPr>
          <p:cNvPr id="1166" name="Google Shape;1166;p47"/>
          <p:cNvSpPr txBox="1"/>
          <p:nvPr/>
        </p:nvSpPr>
        <p:spPr>
          <a:xfrm>
            <a:off x="5554758" y="1245346"/>
            <a:ext cx="11742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b="1" dirty="0">
                <a:solidFill>
                  <a:schemeClr val="accent1"/>
                </a:solidFill>
                <a:latin typeface="Roboto"/>
                <a:ea typeface="Roboto"/>
                <a:cs typeface="Roboto"/>
                <a:sym typeface="Roboto"/>
              </a:rPr>
              <a:t>Conocer agilidad</a:t>
            </a:r>
            <a:endParaRPr b="1" dirty="0">
              <a:solidFill>
                <a:schemeClr val="accent1"/>
              </a:solidFill>
              <a:latin typeface="Roboto"/>
              <a:ea typeface="Roboto"/>
              <a:cs typeface="Roboto"/>
              <a:sym typeface="Roboto"/>
            </a:endParaRPr>
          </a:p>
        </p:txBody>
      </p:sp>
      <p:sp>
        <p:nvSpPr>
          <p:cNvPr id="1167" name="Google Shape;1167;p47"/>
          <p:cNvSpPr txBox="1"/>
          <p:nvPr/>
        </p:nvSpPr>
        <p:spPr>
          <a:xfrm>
            <a:off x="5432863" y="2377558"/>
            <a:ext cx="11742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 b="1" dirty="0">
                <a:solidFill>
                  <a:schemeClr val="accent4"/>
                </a:solidFill>
                <a:latin typeface="Roboto"/>
                <a:ea typeface="Roboto"/>
                <a:cs typeface="Roboto"/>
                <a:sym typeface="Roboto"/>
              </a:rPr>
              <a:t>Ser ágil</a:t>
            </a:r>
            <a:endParaRPr b="1" dirty="0">
              <a:solidFill>
                <a:schemeClr val="accent4"/>
              </a:solidFill>
              <a:latin typeface="Roboto"/>
              <a:ea typeface="Roboto"/>
              <a:cs typeface="Roboto"/>
              <a:sym typeface="Roboto"/>
            </a:endParaRPr>
          </a:p>
        </p:txBody>
      </p:sp>
      <p:sp>
        <p:nvSpPr>
          <p:cNvPr id="1169" name="Google Shape;1169;p47"/>
          <p:cNvSpPr/>
          <p:nvPr/>
        </p:nvSpPr>
        <p:spPr>
          <a:xfrm>
            <a:off x="4572035" y="1176392"/>
            <a:ext cx="415564" cy="462494"/>
          </a:xfrm>
          <a:custGeom>
            <a:avLst/>
            <a:gdLst/>
            <a:ahLst/>
            <a:cxnLst/>
            <a:rect l="l" t="t" r="r" b="b"/>
            <a:pathLst>
              <a:path w="6960" h="7746" extrusionOk="0">
                <a:moveTo>
                  <a:pt x="6960" y="1"/>
                </a:moveTo>
                <a:lnTo>
                  <a:pt x="1" y="2430"/>
                </a:lnTo>
                <a:lnTo>
                  <a:pt x="6960" y="7746"/>
                </a:lnTo>
                <a:lnTo>
                  <a:pt x="6960" y="1"/>
                </a:lnTo>
                <a:close/>
              </a:path>
            </a:pathLst>
          </a:custGeom>
          <a:solidFill>
            <a:srgbClr val="B63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a:off x="4572035" y="783632"/>
            <a:ext cx="1337388" cy="537905"/>
          </a:xfrm>
          <a:custGeom>
            <a:avLst/>
            <a:gdLst/>
            <a:ahLst/>
            <a:cxnLst/>
            <a:rect l="l" t="t" r="r" b="b"/>
            <a:pathLst>
              <a:path w="22399" h="9009" extrusionOk="0">
                <a:moveTo>
                  <a:pt x="11834" y="0"/>
                </a:moveTo>
                <a:lnTo>
                  <a:pt x="1" y="9008"/>
                </a:lnTo>
                <a:lnTo>
                  <a:pt x="19799" y="9008"/>
                </a:lnTo>
                <a:lnTo>
                  <a:pt x="22399" y="4504"/>
                </a:lnTo>
                <a:lnTo>
                  <a:pt x="19799" y="0"/>
                </a:lnTo>
                <a:close/>
              </a:path>
            </a:pathLst>
          </a:custGeom>
          <a:solidFill>
            <a:srgbClr val="F25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7"/>
          <p:cNvSpPr/>
          <p:nvPr/>
        </p:nvSpPr>
        <p:spPr>
          <a:xfrm>
            <a:off x="4156502" y="1690846"/>
            <a:ext cx="415504" cy="462494"/>
          </a:xfrm>
          <a:custGeom>
            <a:avLst/>
            <a:gdLst/>
            <a:ahLst/>
            <a:cxnLst/>
            <a:rect l="l" t="t" r="r" b="b"/>
            <a:pathLst>
              <a:path w="6959" h="7746" extrusionOk="0">
                <a:moveTo>
                  <a:pt x="0" y="1"/>
                </a:moveTo>
                <a:lnTo>
                  <a:pt x="0" y="7746"/>
                </a:lnTo>
                <a:lnTo>
                  <a:pt x="6959" y="2430"/>
                </a:lnTo>
                <a:lnTo>
                  <a:pt x="0" y="1"/>
                </a:lnTo>
                <a:close/>
              </a:path>
            </a:pathLst>
          </a:custGeom>
          <a:solidFill>
            <a:srgbClr val="79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a:off x="3234488" y="1298085"/>
            <a:ext cx="1337508" cy="537905"/>
          </a:xfrm>
          <a:custGeom>
            <a:avLst/>
            <a:gdLst/>
            <a:ahLst/>
            <a:cxnLst/>
            <a:rect l="l" t="t" r="r" b="b"/>
            <a:pathLst>
              <a:path w="22401" h="9009" extrusionOk="0">
                <a:moveTo>
                  <a:pt x="2602" y="0"/>
                </a:moveTo>
                <a:lnTo>
                  <a:pt x="1" y="4504"/>
                </a:lnTo>
                <a:lnTo>
                  <a:pt x="2602" y="9008"/>
                </a:lnTo>
                <a:lnTo>
                  <a:pt x="22401" y="9008"/>
                </a:lnTo>
                <a:lnTo>
                  <a:pt x="10565" y="0"/>
                </a:lnTo>
                <a:close/>
              </a:path>
            </a:pathLst>
          </a:custGeom>
          <a:solidFill>
            <a:srgbClr val="F2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7"/>
          <p:cNvSpPr/>
          <p:nvPr/>
        </p:nvSpPr>
        <p:spPr>
          <a:xfrm>
            <a:off x="4572035" y="2290024"/>
            <a:ext cx="415564" cy="462494"/>
          </a:xfrm>
          <a:custGeom>
            <a:avLst/>
            <a:gdLst/>
            <a:ahLst/>
            <a:cxnLst/>
            <a:rect l="l" t="t" r="r" b="b"/>
            <a:pathLst>
              <a:path w="6960" h="7746" extrusionOk="0">
                <a:moveTo>
                  <a:pt x="6960" y="1"/>
                </a:moveTo>
                <a:lnTo>
                  <a:pt x="1" y="2430"/>
                </a:lnTo>
                <a:lnTo>
                  <a:pt x="6960" y="7745"/>
                </a:lnTo>
                <a:lnTo>
                  <a:pt x="6960" y="1"/>
                </a:lnTo>
                <a:close/>
              </a:path>
            </a:pathLst>
          </a:custGeom>
          <a:solidFill>
            <a:srgbClr val="B677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a:off x="4572035" y="1897085"/>
            <a:ext cx="1337388" cy="538084"/>
          </a:xfrm>
          <a:custGeom>
            <a:avLst/>
            <a:gdLst/>
            <a:ahLst/>
            <a:cxnLst/>
            <a:rect l="l" t="t" r="r" b="b"/>
            <a:pathLst>
              <a:path w="22399" h="9012" extrusionOk="0">
                <a:moveTo>
                  <a:pt x="11834" y="1"/>
                </a:moveTo>
                <a:lnTo>
                  <a:pt x="1" y="9011"/>
                </a:lnTo>
                <a:lnTo>
                  <a:pt x="19799" y="9011"/>
                </a:lnTo>
                <a:lnTo>
                  <a:pt x="22399" y="4507"/>
                </a:lnTo>
                <a:lnTo>
                  <a:pt x="19799" y="1"/>
                </a:ln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a:off x="5173655" y="783154"/>
            <a:ext cx="736373" cy="538084"/>
          </a:xfrm>
          <a:custGeom>
            <a:avLst/>
            <a:gdLst/>
            <a:ahLst/>
            <a:cxnLst/>
            <a:rect l="l" t="t" r="r" b="b"/>
            <a:pathLst>
              <a:path w="12333" h="9012" extrusionOk="0">
                <a:moveTo>
                  <a:pt x="9710" y="1"/>
                </a:moveTo>
                <a:lnTo>
                  <a:pt x="0" y="9011"/>
                </a:lnTo>
                <a:lnTo>
                  <a:pt x="9710" y="9003"/>
                </a:lnTo>
                <a:lnTo>
                  <a:pt x="12333" y="4525"/>
                </a:lnTo>
                <a:lnTo>
                  <a:pt x="9710" y="1"/>
                </a:lnTo>
                <a:close/>
              </a:path>
            </a:pathLst>
          </a:custGeom>
          <a:solidFill>
            <a:srgbClr val="F57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a:off x="3235682" y="1298563"/>
            <a:ext cx="736432" cy="538024"/>
          </a:xfrm>
          <a:custGeom>
            <a:avLst/>
            <a:gdLst/>
            <a:ahLst/>
            <a:cxnLst/>
            <a:rect l="l" t="t" r="r" b="b"/>
            <a:pathLst>
              <a:path w="12334" h="9011" extrusionOk="0">
                <a:moveTo>
                  <a:pt x="2623" y="0"/>
                </a:moveTo>
                <a:lnTo>
                  <a:pt x="1" y="4524"/>
                </a:lnTo>
                <a:lnTo>
                  <a:pt x="2623" y="9003"/>
                </a:lnTo>
                <a:lnTo>
                  <a:pt x="12333" y="9010"/>
                </a:lnTo>
                <a:lnTo>
                  <a:pt x="2623" y="0"/>
                </a:lnTo>
                <a:close/>
              </a:path>
            </a:pathLst>
          </a:custGeom>
          <a:solidFill>
            <a:srgbClr val="F59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5173655" y="1896189"/>
            <a:ext cx="736373" cy="537905"/>
          </a:xfrm>
          <a:custGeom>
            <a:avLst/>
            <a:gdLst/>
            <a:ahLst/>
            <a:cxnLst/>
            <a:rect l="l" t="t" r="r" b="b"/>
            <a:pathLst>
              <a:path w="12333" h="9009" extrusionOk="0">
                <a:moveTo>
                  <a:pt x="9710" y="1"/>
                </a:moveTo>
                <a:lnTo>
                  <a:pt x="0" y="9008"/>
                </a:lnTo>
                <a:lnTo>
                  <a:pt x="9710" y="9003"/>
                </a:lnTo>
                <a:lnTo>
                  <a:pt x="12333" y="4522"/>
                </a:lnTo>
                <a:lnTo>
                  <a:pt x="9710" y="1"/>
                </a:lnTo>
                <a:close/>
              </a:path>
            </a:pathLst>
          </a:custGeom>
          <a:solidFill>
            <a:srgbClr val="F7C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txBox="1"/>
          <p:nvPr/>
        </p:nvSpPr>
        <p:spPr>
          <a:xfrm>
            <a:off x="4725025" y="848129"/>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800" b="1">
                <a:solidFill>
                  <a:srgbClr val="FFFFFF"/>
                </a:solidFill>
                <a:latin typeface="Roboto"/>
                <a:ea typeface="Roboto"/>
                <a:cs typeface="Roboto"/>
                <a:sym typeface="Roboto"/>
              </a:rPr>
              <a:t>01</a:t>
            </a:r>
            <a:endParaRPr sz="1800">
              <a:solidFill>
                <a:srgbClr val="FFFFFF"/>
              </a:solidFill>
            </a:endParaRPr>
          </a:p>
        </p:txBody>
      </p:sp>
      <p:sp>
        <p:nvSpPr>
          <p:cNvPr id="1185" name="Google Shape;1185;p47"/>
          <p:cNvSpPr txBox="1"/>
          <p:nvPr/>
        </p:nvSpPr>
        <p:spPr>
          <a:xfrm>
            <a:off x="3355163" y="1347704"/>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800" b="1">
                <a:solidFill>
                  <a:srgbClr val="FFFFFF"/>
                </a:solidFill>
                <a:latin typeface="Roboto"/>
                <a:ea typeface="Roboto"/>
                <a:cs typeface="Roboto"/>
                <a:sym typeface="Roboto"/>
              </a:rPr>
              <a:t>02</a:t>
            </a:r>
            <a:endParaRPr sz="1800">
              <a:solidFill>
                <a:srgbClr val="FFFFFF"/>
              </a:solidFill>
            </a:endParaRPr>
          </a:p>
        </p:txBody>
      </p:sp>
      <p:sp>
        <p:nvSpPr>
          <p:cNvPr id="1186" name="Google Shape;1186;p47"/>
          <p:cNvSpPr txBox="1"/>
          <p:nvPr/>
        </p:nvSpPr>
        <p:spPr>
          <a:xfrm>
            <a:off x="4725319" y="1961679"/>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800" b="1">
                <a:solidFill>
                  <a:srgbClr val="FFFFFF"/>
                </a:solidFill>
                <a:latin typeface="Roboto"/>
                <a:ea typeface="Roboto"/>
                <a:cs typeface="Roboto"/>
                <a:sym typeface="Roboto"/>
              </a:rPr>
              <a:t>03</a:t>
            </a:r>
            <a:endParaRPr sz="1800">
              <a:solidFill>
                <a:srgbClr val="FFFFFF"/>
              </a:solidFill>
            </a:endParaRPr>
          </a:p>
        </p:txBody>
      </p:sp>
      <p:sp>
        <p:nvSpPr>
          <p:cNvPr id="1189" name="Google Shape;1189;p47"/>
          <p:cNvSpPr txBox="1"/>
          <p:nvPr/>
        </p:nvSpPr>
        <p:spPr>
          <a:xfrm>
            <a:off x="609600" y="1680529"/>
            <a:ext cx="1389900" cy="462300"/>
          </a:xfrm>
          <a:prstGeom prst="rect">
            <a:avLst/>
          </a:prstGeom>
          <a:noFill/>
          <a:ln>
            <a:noFill/>
          </a:ln>
        </p:spPr>
        <p:txBody>
          <a:bodyPr spcFirstLastPara="1" wrap="square" lIns="0" tIns="6700" rIns="0" bIns="0" anchor="ctr" anchorCtr="0">
            <a:noAutofit/>
          </a:bodyPr>
          <a:lstStyle/>
          <a:p>
            <a:pPr marL="12700" marR="0" lvl="0" indent="0" algn="r" rtl="0">
              <a:lnSpc>
                <a:spcPct val="100000"/>
              </a:lnSpc>
              <a:spcBef>
                <a:spcPts val="0"/>
              </a:spcBef>
              <a:spcAft>
                <a:spcPts val="0"/>
              </a:spcAft>
              <a:buNone/>
            </a:pPr>
            <a:r>
              <a:rPr lang="es-ES" sz="1200" dirty="0">
                <a:solidFill>
                  <a:srgbClr val="000000"/>
                </a:solidFill>
                <a:latin typeface="Roboto"/>
                <a:ea typeface="Roboto"/>
                <a:cs typeface="Roboto"/>
                <a:sym typeface="Roboto"/>
              </a:rPr>
              <a:t>Practicar usando ceremonias y artefactos ágiles</a:t>
            </a:r>
            <a:endParaRPr sz="1200" dirty="0">
              <a:solidFill>
                <a:srgbClr val="000000"/>
              </a:solidFill>
              <a:latin typeface="Roboto"/>
              <a:ea typeface="Roboto"/>
              <a:cs typeface="Roboto"/>
              <a:sym typeface="Roboto"/>
            </a:endParaRPr>
          </a:p>
        </p:txBody>
      </p:sp>
      <p:sp>
        <p:nvSpPr>
          <p:cNvPr id="1191" name="Google Shape;1191;p47"/>
          <p:cNvSpPr txBox="1"/>
          <p:nvPr/>
        </p:nvSpPr>
        <p:spPr>
          <a:xfrm>
            <a:off x="7111550" y="1190154"/>
            <a:ext cx="1389900" cy="408900"/>
          </a:xfrm>
          <a:prstGeom prst="rect">
            <a:avLst/>
          </a:prstGeom>
          <a:noFill/>
          <a:ln>
            <a:noFill/>
          </a:ln>
        </p:spPr>
        <p:txBody>
          <a:bodyPr spcFirstLastPara="1" wrap="square" lIns="0" tIns="6700" rIns="0" bIns="0" anchor="ctr" anchorCtr="0">
            <a:noAutofit/>
          </a:bodyPr>
          <a:lstStyle/>
          <a:p>
            <a:pPr marL="12700" marR="0" lvl="0" indent="0" rtl="0">
              <a:lnSpc>
                <a:spcPct val="100000"/>
              </a:lnSpc>
              <a:spcBef>
                <a:spcPts val="0"/>
              </a:spcBef>
              <a:spcAft>
                <a:spcPts val="0"/>
              </a:spcAft>
              <a:buNone/>
            </a:pPr>
            <a:r>
              <a:rPr lang="es-ES" sz="1200" dirty="0">
                <a:latin typeface="Roboto"/>
                <a:ea typeface="Roboto"/>
                <a:cs typeface="Roboto"/>
                <a:sym typeface="Roboto"/>
              </a:rPr>
              <a:t>Entrenar mediante formación en prácticas ágiles</a:t>
            </a:r>
            <a:endParaRPr sz="1200" dirty="0">
              <a:solidFill>
                <a:srgbClr val="000000"/>
              </a:solidFill>
              <a:latin typeface="Roboto"/>
              <a:ea typeface="Roboto"/>
              <a:cs typeface="Roboto"/>
              <a:sym typeface="Roboto"/>
            </a:endParaRPr>
          </a:p>
        </p:txBody>
      </p:sp>
      <p:sp>
        <p:nvSpPr>
          <p:cNvPr id="1193" name="Google Shape;1193;p47"/>
          <p:cNvSpPr txBox="1"/>
          <p:nvPr/>
        </p:nvSpPr>
        <p:spPr>
          <a:xfrm>
            <a:off x="7052299" y="2328654"/>
            <a:ext cx="1934914" cy="481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 sz="1200" dirty="0">
                <a:solidFill>
                  <a:schemeClr val="dk1"/>
                </a:solidFill>
                <a:latin typeface="Roboto"/>
                <a:ea typeface="Roboto"/>
                <a:cs typeface="Roboto"/>
                <a:sym typeface="Roboto"/>
              </a:rPr>
              <a:t>Convertirte en una organización ágil adquiriendo su cultura</a:t>
            </a:r>
            <a:endParaRPr dirty="0"/>
          </a:p>
        </p:txBody>
      </p:sp>
      <p:sp>
        <p:nvSpPr>
          <p:cNvPr id="38" name="Google Shape;1193;p47">
            <a:extLst>
              <a:ext uri="{FF2B5EF4-FFF2-40B4-BE49-F238E27FC236}">
                <a16:creationId xmlns:a16="http://schemas.microsoft.com/office/drawing/2014/main" id="{5CD2DF9B-13D5-4489-AF32-F907546FD3D3}"/>
              </a:ext>
            </a:extLst>
          </p:cNvPr>
          <p:cNvSpPr txBox="1"/>
          <p:nvPr/>
        </p:nvSpPr>
        <p:spPr>
          <a:xfrm>
            <a:off x="555986" y="3132257"/>
            <a:ext cx="8173224" cy="179101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1200" dirty="0">
                <a:solidFill>
                  <a:schemeClr val="dk1"/>
                </a:solidFill>
                <a:latin typeface="Roboto"/>
                <a:ea typeface="Roboto"/>
                <a:sym typeface="Roboto"/>
              </a:rPr>
              <a:t>La formación que ofrecemos permitirá a los líderes y equipos adquirir los conocimientos suficientes para empezar a poner en práctica la agilidad. A veces, sobre todo si la organización está utilizando por primera vez algunos de los marcos de trabajo ágiles, se encuentran con </a:t>
            </a:r>
            <a:r>
              <a:rPr lang="es-ES" sz="1200" u="sng" dirty="0">
                <a:solidFill>
                  <a:schemeClr val="dk1"/>
                </a:solidFill>
                <a:latin typeface="Roboto"/>
                <a:ea typeface="Roboto"/>
                <a:sym typeface="Roboto"/>
              </a:rPr>
              <a:t>dificultades para implementar los conocimientos </a:t>
            </a:r>
            <a:r>
              <a:rPr lang="es-ES" sz="1200" dirty="0">
                <a:solidFill>
                  <a:schemeClr val="dk1"/>
                </a:solidFill>
                <a:latin typeface="Roboto"/>
                <a:ea typeface="Roboto"/>
                <a:sym typeface="Roboto"/>
              </a:rPr>
              <a:t>adquiridos en su caso particular. </a:t>
            </a:r>
          </a:p>
          <a:p>
            <a:pPr marL="0" lvl="0" indent="0" rtl="0">
              <a:spcBef>
                <a:spcPts val="0"/>
              </a:spcBef>
              <a:spcAft>
                <a:spcPts val="0"/>
              </a:spcAft>
              <a:buNone/>
            </a:pPr>
            <a:endParaRPr lang="es-ES" sz="1200" dirty="0">
              <a:solidFill>
                <a:schemeClr val="dk1"/>
              </a:solidFill>
              <a:latin typeface="Roboto"/>
              <a:ea typeface="Roboto"/>
              <a:sym typeface="Roboto"/>
            </a:endParaRPr>
          </a:p>
          <a:p>
            <a:pPr marL="0" lvl="0" indent="0" rtl="0">
              <a:spcBef>
                <a:spcPts val="0"/>
              </a:spcBef>
              <a:spcAft>
                <a:spcPts val="0"/>
              </a:spcAft>
              <a:buNone/>
            </a:pPr>
            <a:r>
              <a:rPr lang="es-ES" sz="1200" dirty="0">
                <a:solidFill>
                  <a:schemeClr val="dk1"/>
                </a:solidFill>
                <a:latin typeface="Roboto"/>
                <a:ea typeface="Roboto"/>
                <a:sym typeface="Roboto"/>
              </a:rPr>
              <a:t>El </a:t>
            </a:r>
            <a:r>
              <a:rPr lang="es-ES" sz="1200" b="1" dirty="0">
                <a:solidFill>
                  <a:schemeClr val="dk1"/>
                </a:solidFill>
                <a:latin typeface="Roboto"/>
                <a:ea typeface="Roboto"/>
                <a:sym typeface="Roboto"/>
              </a:rPr>
              <a:t>servicio de Mentoría </a:t>
            </a:r>
            <a:r>
              <a:rPr lang="es-ES" sz="1200" dirty="0">
                <a:solidFill>
                  <a:schemeClr val="dk1"/>
                </a:solidFill>
                <a:latin typeface="Roboto"/>
                <a:ea typeface="Roboto"/>
                <a:sym typeface="Roboto"/>
              </a:rPr>
              <a:t>son encuentros individuales con personas de la organización que adquieren nuevas responsabilidades relevantes (Líderes, </a:t>
            </a:r>
            <a:r>
              <a:rPr lang="es-ES" sz="1200" dirty="0" err="1">
                <a:solidFill>
                  <a:schemeClr val="dk1"/>
                </a:solidFill>
                <a:latin typeface="Roboto"/>
                <a:ea typeface="Roboto"/>
                <a:sym typeface="Roboto"/>
              </a:rPr>
              <a:t>Product</a:t>
            </a:r>
            <a:r>
              <a:rPr lang="es-ES" sz="1200" dirty="0">
                <a:solidFill>
                  <a:schemeClr val="dk1"/>
                </a:solidFill>
                <a:latin typeface="Roboto"/>
                <a:ea typeface="Roboto"/>
                <a:sym typeface="Roboto"/>
              </a:rPr>
              <a:t> </a:t>
            </a:r>
            <a:r>
              <a:rPr lang="es-ES" sz="1200" dirty="0" err="1">
                <a:solidFill>
                  <a:schemeClr val="dk1"/>
                </a:solidFill>
                <a:latin typeface="Roboto"/>
                <a:ea typeface="Roboto"/>
                <a:sym typeface="Roboto"/>
              </a:rPr>
              <a:t>Owner</a:t>
            </a:r>
            <a:r>
              <a:rPr lang="es-ES" sz="1200" dirty="0">
                <a:solidFill>
                  <a:schemeClr val="dk1"/>
                </a:solidFill>
                <a:latin typeface="Roboto"/>
                <a:ea typeface="Roboto"/>
                <a:sym typeface="Roboto"/>
              </a:rPr>
              <a:t>, Scrum Master, </a:t>
            </a:r>
            <a:r>
              <a:rPr lang="es-ES" sz="1200" dirty="0" err="1">
                <a:solidFill>
                  <a:schemeClr val="dk1"/>
                </a:solidFill>
                <a:latin typeface="Roboto"/>
                <a:ea typeface="Roboto"/>
                <a:sym typeface="Roboto"/>
              </a:rPr>
              <a:t>etc</a:t>
            </a:r>
            <a:r>
              <a:rPr lang="es-ES" sz="1200" dirty="0">
                <a:solidFill>
                  <a:schemeClr val="dk1"/>
                </a:solidFill>
                <a:latin typeface="Roboto"/>
                <a:ea typeface="Roboto"/>
                <a:sym typeface="Roboto"/>
              </a:rPr>
              <a:t>) y aprovecha la experiencia del Mentor para ayudarle a desarrollar con solvencia sus responsabilidades y poner en marcha las prácticas ágiles dentro de su organización. Normalmente son sesiones semanales o quincenales, con una duración entre tres y meses. Se hará una propuesta concreta a cada caso particular. </a:t>
            </a:r>
            <a:endParaRPr dirty="0"/>
          </a:p>
        </p:txBody>
      </p:sp>
      <p:pic>
        <p:nvPicPr>
          <p:cNvPr id="39" name="Picture 2" descr="Grupo Compusof - Home | Facebook">
            <a:extLst>
              <a:ext uri="{FF2B5EF4-FFF2-40B4-BE49-F238E27FC236}">
                <a16:creationId xmlns:a16="http://schemas.microsoft.com/office/drawing/2014/main" id="{2B9873EA-8F4D-4F12-AA7F-99E30D633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2857489" y="536650"/>
            <a:ext cx="3429000" cy="4812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s" dirty="0"/>
              <a:t>Formador y Mentor: </a:t>
            </a:r>
            <a:br>
              <a:rPr lang="es" dirty="0"/>
            </a:br>
            <a:endParaRPr dirty="0">
              <a:solidFill>
                <a:schemeClr val="accent1">
                  <a:lumMod val="50000"/>
                </a:schemeClr>
              </a:solidFill>
            </a:endParaRPr>
          </a:p>
        </p:txBody>
      </p:sp>
      <p:grpSp>
        <p:nvGrpSpPr>
          <p:cNvPr id="224" name="Google Shape;224;p23"/>
          <p:cNvGrpSpPr/>
          <p:nvPr/>
        </p:nvGrpSpPr>
        <p:grpSpPr>
          <a:xfrm>
            <a:off x="4340868" y="1889983"/>
            <a:ext cx="444415" cy="440170"/>
            <a:chOff x="5049725" y="1435050"/>
            <a:chExt cx="486550" cy="481850"/>
          </a:xfrm>
        </p:grpSpPr>
        <p:sp>
          <p:nvSpPr>
            <p:cNvPr id="225" name="Google Shape;225;p23"/>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6" name="Google Shape;226;p23"/>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7" name="Google Shape;227;p23"/>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 name="Google Shape;228;p23"/>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29" name="Google Shape;229;p23"/>
          <p:cNvGrpSpPr/>
          <p:nvPr/>
        </p:nvGrpSpPr>
        <p:grpSpPr>
          <a:xfrm>
            <a:off x="6079059" y="2943989"/>
            <a:ext cx="444869" cy="338805"/>
            <a:chOff x="3271200" y="3863875"/>
            <a:chExt cx="481825" cy="366950"/>
          </a:xfrm>
        </p:grpSpPr>
        <p:sp>
          <p:nvSpPr>
            <p:cNvPr id="230" name="Google Shape;230;p23"/>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23"/>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0" name="CuadroTexto 39">
            <a:extLst>
              <a:ext uri="{FF2B5EF4-FFF2-40B4-BE49-F238E27FC236}">
                <a16:creationId xmlns:a16="http://schemas.microsoft.com/office/drawing/2014/main" id="{D83D9CD5-B115-9C4D-8F96-374947198A78}"/>
              </a:ext>
            </a:extLst>
          </p:cNvPr>
          <p:cNvSpPr txBox="1"/>
          <p:nvPr/>
        </p:nvSpPr>
        <p:spPr>
          <a:xfrm>
            <a:off x="270442" y="1363411"/>
            <a:ext cx="6947013" cy="2862322"/>
          </a:xfrm>
          <a:prstGeom prst="rect">
            <a:avLst/>
          </a:prstGeom>
          <a:noFill/>
        </p:spPr>
        <p:txBody>
          <a:bodyPr wrap="square">
            <a:spAutoFit/>
          </a:bodyPr>
          <a:lstStyle/>
          <a:p>
            <a:r>
              <a:rPr lang="es-ES" sz="1200" dirty="0"/>
              <a:t>Con más de 10 años de experiencia en proyectos de transformación, actualmente soy </a:t>
            </a:r>
            <a:r>
              <a:rPr lang="es-ES" sz="1200" b="1" i="1" dirty="0"/>
              <a:t>Agile Coach </a:t>
            </a:r>
            <a:r>
              <a:rPr lang="es-ES" sz="1200" dirty="0"/>
              <a:t>ayudando a las organizaciones a implementar diferentes metodologías ágiles. Formador, Mentor, Coach y agente de cambio. </a:t>
            </a:r>
          </a:p>
          <a:p>
            <a:endParaRPr lang="es-ES" sz="1200" dirty="0"/>
          </a:p>
          <a:p>
            <a:r>
              <a:rPr lang="es-ES" sz="1200" dirty="0"/>
              <a:t>Estoy </a:t>
            </a:r>
            <a:r>
              <a:rPr lang="es-ES" sz="1200" b="1" dirty="0"/>
              <a:t>certificado</a:t>
            </a:r>
            <a:r>
              <a:rPr lang="es-ES" sz="1200" dirty="0"/>
              <a:t> como Profesional </a:t>
            </a:r>
            <a:r>
              <a:rPr lang="es-ES" sz="1200" dirty="0" err="1"/>
              <a:t>Scrum</a:t>
            </a:r>
            <a:r>
              <a:rPr lang="es-ES" sz="1200" dirty="0"/>
              <a:t> Master Professional, </a:t>
            </a:r>
            <a:r>
              <a:rPr lang="es-ES" sz="1200" dirty="0" err="1"/>
              <a:t>Team</a:t>
            </a:r>
            <a:r>
              <a:rPr lang="es-ES" sz="1200" dirty="0"/>
              <a:t> </a:t>
            </a:r>
            <a:r>
              <a:rPr lang="es-ES" sz="1200" dirty="0" err="1"/>
              <a:t>Kanban</a:t>
            </a:r>
            <a:r>
              <a:rPr lang="es-ES" sz="1200" dirty="0"/>
              <a:t> </a:t>
            </a:r>
            <a:r>
              <a:rPr lang="es-ES" sz="1200" dirty="0" err="1"/>
              <a:t>Practitioner</a:t>
            </a:r>
            <a:r>
              <a:rPr lang="es-ES" sz="1200" dirty="0"/>
              <a:t>, </a:t>
            </a:r>
            <a:r>
              <a:rPr lang="es-ES" sz="1200" dirty="0" err="1"/>
              <a:t>Kanban</a:t>
            </a:r>
            <a:r>
              <a:rPr lang="es-ES" sz="1200" dirty="0"/>
              <a:t> Management Professional, </a:t>
            </a:r>
            <a:r>
              <a:rPr lang="es-ES" sz="1200" dirty="0" err="1"/>
              <a:t>ICAgile</a:t>
            </a:r>
            <a:r>
              <a:rPr lang="es-ES" sz="1200" dirty="0"/>
              <a:t> Professional Coaching Agile </a:t>
            </a:r>
            <a:r>
              <a:rPr lang="es-ES" sz="1200" dirty="0" err="1"/>
              <a:t>Transitions</a:t>
            </a:r>
            <a:r>
              <a:rPr lang="es-ES" sz="1200" dirty="0"/>
              <a:t>, </a:t>
            </a:r>
            <a:r>
              <a:rPr lang="es-ES" sz="1200" dirty="0" err="1"/>
              <a:t>SAFe</a:t>
            </a:r>
            <a:r>
              <a:rPr lang="es-ES" sz="1200" dirty="0"/>
              <a:t> 5, entre otras</a:t>
            </a:r>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sz="1200" dirty="0"/>
              <a:t>Soy profesor colaborador en el programa de  </a:t>
            </a:r>
            <a:r>
              <a:rPr lang="es-ES" sz="1200" b="1" dirty="0"/>
              <a:t>Experto Universitario en Metodologías Agiles </a:t>
            </a:r>
            <a:r>
              <a:rPr lang="es-ES" sz="1200" dirty="0"/>
              <a:t>de la </a:t>
            </a:r>
            <a:r>
              <a:rPr lang="es-ES" sz="1200" b="1" dirty="0"/>
              <a:t>U.N.I.R. </a:t>
            </a:r>
            <a:endParaRPr lang="es-ES" sz="1200" dirty="0"/>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sz="1200" dirty="0"/>
              <a:t>Mentor certificado por </a:t>
            </a:r>
            <a:r>
              <a:rPr lang="es-ES" sz="1200" dirty="0" err="1"/>
              <a:t>BeUp</a:t>
            </a:r>
            <a:r>
              <a:rPr lang="es-ES" sz="1200" dirty="0"/>
              <a:t> y la UAM.</a:t>
            </a:r>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sz="1200" dirty="0"/>
              <a:t>Entrenador autorizado de </a:t>
            </a:r>
            <a:r>
              <a:rPr lang="es-ES" sz="1200" b="1" dirty="0" err="1"/>
              <a:t>Certiprof</a:t>
            </a:r>
            <a:endParaRPr lang="es-ES" sz="1200" b="1" dirty="0"/>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endParaRPr lang="es-ES" sz="1200" dirty="0"/>
          </a:p>
        </p:txBody>
      </p:sp>
      <p:pic>
        <p:nvPicPr>
          <p:cNvPr id="1026" name="Picture 2" descr="Authorized Training Partner 2021">
            <a:extLst>
              <a:ext uri="{FF2B5EF4-FFF2-40B4-BE49-F238E27FC236}">
                <a16:creationId xmlns:a16="http://schemas.microsoft.com/office/drawing/2014/main" id="{3296FAB0-1A82-5248-9F9C-DAC22E1E76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74" b="29649"/>
          <a:stretch/>
        </p:blipFill>
        <p:spPr bwMode="auto">
          <a:xfrm>
            <a:off x="2953734" y="4156810"/>
            <a:ext cx="1950033" cy="7912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Grupo Compusof - Home | Facebook">
            <a:extLst>
              <a:ext uri="{FF2B5EF4-FFF2-40B4-BE49-F238E27FC236}">
                <a16:creationId xmlns:a16="http://schemas.microsoft.com/office/drawing/2014/main" id="{5E9136D8-6D4B-4F6B-8D57-E045666C7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3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a:t>Metodologías Agiles</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20" y="1152350"/>
            <a:ext cx="4418217" cy="3454500"/>
          </a:xfrm>
        </p:spPr>
        <p:txBody>
          <a:bodyPr/>
          <a:lstStyle/>
          <a:p>
            <a:pPr marL="114300" indent="0">
              <a:buNone/>
            </a:pPr>
            <a:r>
              <a:rPr lang="es-ES" sz="1200" dirty="0"/>
              <a:t>Agile se basa en una filosofía y conjunto de herramientas que nace  para ayudar a las empresas a adaptarse a entornos de alta incertidumbre y complejidad. </a:t>
            </a:r>
          </a:p>
          <a:p>
            <a:pPr marL="114300" indent="0">
              <a:buNone/>
            </a:pPr>
            <a:r>
              <a:rPr lang="es-ES" sz="1200" dirty="0"/>
              <a:t>Las organizaciones ágiles ponen su foco en el cliente, en las personas y su cultura, buscando valor y eficiencia. </a:t>
            </a:r>
          </a:p>
          <a:p>
            <a:pPr marL="114300" indent="0">
              <a:buNone/>
            </a:pPr>
            <a:endParaRPr lang="es-ES" sz="1200" dirty="0"/>
          </a:p>
          <a:p>
            <a:pPr marL="114300" indent="0">
              <a:buNone/>
            </a:pPr>
            <a:r>
              <a:rPr lang="es-ES" sz="1200" dirty="0"/>
              <a:t>En este curso se mostrarán las principales metodologías ágiles que tienen más relevancia actualmente para cualquier tipo de organización, no solo de desarrollo de software, lo que permitirá conocer cuál aplicar en cada momento y necesidad, y que permitirá profundizar más adelante en las más apropiada. </a:t>
            </a:r>
          </a:p>
          <a:p>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5306871" y="251702"/>
            <a:ext cx="3858397" cy="4778231"/>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requisitos previos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t> Conocer cómo las metodologías ágiles pueden ayudarnos a adaptarnos mejor a los cambios de nuestro entorno. </a:t>
            </a:r>
          </a:p>
          <a:p>
            <a:pPr>
              <a:buFont typeface="Arial" panose="020B0604020202020204" pitchFamily="34" charset="0"/>
              <a:buChar char="•"/>
            </a:pPr>
            <a:r>
              <a:rPr lang="es-ES" sz="1050" dirty="0"/>
              <a:t> Aprender cuáles son los principales marcos de trabajo Agile y en qué situación deben aplicarse:     </a:t>
            </a:r>
            <a:r>
              <a:rPr lang="es-ES" sz="1050" dirty="0" err="1"/>
              <a:t>Design</a:t>
            </a:r>
            <a:r>
              <a:rPr lang="es-ES" sz="1050" dirty="0"/>
              <a:t> </a:t>
            </a:r>
            <a:r>
              <a:rPr lang="es-ES" sz="1050" dirty="0" err="1"/>
              <a:t>Thinking</a:t>
            </a:r>
            <a:endParaRPr lang="es-ES" sz="1050" dirty="0"/>
          </a:p>
          <a:p>
            <a:pPr marL="171450" indent="-171450">
              <a:buFont typeface="Arial" panose="020B0604020202020204" pitchFamily="34" charset="0"/>
              <a:buChar char="•"/>
            </a:pPr>
            <a:r>
              <a:rPr lang="es-ES" sz="1050" dirty="0"/>
              <a:t>Lean Startup</a:t>
            </a:r>
          </a:p>
          <a:p>
            <a:pPr marL="171450" indent="-171450">
              <a:buFont typeface="Arial" panose="020B0604020202020204" pitchFamily="34" charset="0"/>
              <a:buChar char="•"/>
            </a:pPr>
            <a:r>
              <a:rPr lang="es-ES" sz="1050" dirty="0"/>
              <a:t>Scrum</a:t>
            </a:r>
          </a:p>
          <a:p>
            <a:pPr marL="171450" indent="-171450">
              <a:buFont typeface="Arial" panose="020B0604020202020204" pitchFamily="34" charset="0"/>
              <a:buChar char="•"/>
            </a:pPr>
            <a:r>
              <a:rPr lang="es-ES" sz="1050" dirty="0"/>
              <a:t>Kanban</a:t>
            </a:r>
          </a:p>
          <a:p>
            <a:pPr marL="171450" indent="-171450">
              <a:buFont typeface="Arial" panose="020B0604020202020204" pitchFamily="34" charset="0"/>
              <a:buChar char="•"/>
            </a:pPr>
            <a:r>
              <a:rPr lang="es-ES" sz="1050" dirty="0"/>
              <a:t>Organizaciones ágiles y principales marcos de escalado</a:t>
            </a:r>
          </a:p>
          <a:p>
            <a:pPr>
              <a:buFont typeface="Arial" panose="020B0604020202020204" pitchFamily="34" charset="0"/>
              <a:buChar char="•"/>
            </a:pPr>
            <a:r>
              <a:rPr lang="es-ES" sz="1050" dirty="0"/>
              <a:t>Conocer el itinerario y modo de implantación de una transformación Agile en su empresa.</a:t>
            </a:r>
          </a:p>
          <a:p>
            <a:pPr>
              <a:buFont typeface="Arial" panose="020B0604020202020204" pitchFamily="34" charset="0"/>
              <a:buChar char="•"/>
            </a:pPr>
            <a:r>
              <a:rPr lang="es-ES" sz="1050" dirty="0"/>
              <a:t>Liderazgo ágil y agile HR. </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p>
          <a:p>
            <a:pPr>
              <a:buFont typeface="Arial" panose="020B0604020202020204" pitchFamily="34" charset="0"/>
              <a:buChar char="•"/>
            </a:pPr>
            <a:endParaRPr lang="es-ES" sz="1050" dirty="0">
              <a:latin typeface="Arial" panose="020B0604020202020204" pitchFamily="34" charset="0"/>
            </a:endParaRPr>
          </a:p>
          <a:p>
            <a:pPr>
              <a:buFont typeface="Arial" panose="020B0604020202020204" pitchFamily="34" charset="0"/>
              <a:buChar char="•"/>
            </a:pPr>
            <a:r>
              <a:rPr lang="es-ES" sz="1050" dirty="0" err="1">
                <a:latin typeface="Arial" panose="020B0604020202020204" pitchFamily="34" charset="0"/>
              </a:rPr>
              <a:t>Reponsables</a:t>
            </a:r>
            <a:r>
              <a:rPr lang="es-ES" sz="1050" dirty="0">
                <a:latin typeface="Arial" panose="020B0604020202020204" pitchFamily="34" charset="0"/>
              </a:rPr>
              <a:t> y Equipos de Innovación, Transformación, Desarrollo de productos y Servicios</a:t>
            </a:r>
          </a:p>
          <a:p>
            <a:pPr>
              <a:buFont typeface="Arial" panose="020B0604020202020204" pitchFamily="34" charset="0"/>
              <a:buChar char="•"/>
            </a:pPr>
            <a:r>
              <a:rPr lang="es-ES" sz="1050" dirty="0">
                <a:latin typeface="Arial" panose="020B0604020202020204" pitchFamily="34" charset="0"/>
              </a:rPr>
              <a:t>Directores y líderes de cualquier área de la empresa</a:t>
            </a:r>
          </a:p>
          <a:p>
            <a:pPr>
              <a:buFont typeface="Arial" panose="020B0604020202020204" pitchFamily="34" charset="0"/>
              <a:buChar char="•"/>
            </a:pPr>
            <a:r>
              <a:rPr lang="es-ES" sz="1050" dirty="0">
                <a:effectLst/>
                <a:latin typeface="Arial" panose="020B0604020202020204" pitchFamily="34" charset="0"/>
              </a:rPr>
              <a:t>Cualquier profesional que quiera obtener una visión general de las metodologías ágiles y cuáles son las más apropiadas según la necesidad de su empresa</a:t>
            </a:r>
          </a:p>
          <a:p>
            <a:pPr>
              <a:buFont typeface="Arial" panose="020B0604020202020204" pitchFamily="34" charset="0"/>
              <a:buChar char="•"/>
            </a:pP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a:t>
            </a:r>
            <a:r>
              <a:rPr lang="es-ES" sz="1050" dirty="0">
                <a:latin typeface="Arial" panose="020B0604020202020204" pitchFamily="34" charset="0"/>
              </a:rPr>
              <a:t>21</a:t>
            </a:r>
            <a:r>
              <a:rPr lang="es-ES" sz="1050" dirty="0">
                <a:effectLst/>
                <a:latin typeface="Arial" panose="020B0604020202020204" pitchFamily="34" charset="0"/>
              </a:rPr>
              <a:t> horas</a:t>
            </a:r>
          </a:p>
          <a:p>
            <a:pPr>
              <a:buFont typeface="Arial" panose="020B0604020202020204" pitchFamily="34" charset="0"/>
              <a:buChar char="•"/>
            </a:pPr>
            <a:r>
              <a:rPr lang="es-ES" sz="1050" dirty="0">
                <a:latin typeface="Arial" panose="020B0604020202020204" pitchFamily="34" charset="0"/>
              </a:rPr>
              <a:t>Opcional: Examen de certificación fundamentos de Agile y Scrum de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4838841" y="146994"/>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4854384" y="663099"/>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4909037" y="4181906"/>
            <a:ext cx="481076" cy="481076"/>
          </a:xfrm>
          <a:prstGeom prst="rect">
            <a:avLst/>
          </a:prstGeom>
        </p:spPr>
      </p:pic>
      <p:pic>
        <p:nvPicPr>
          <p:cNvPr id="13" name="Imagen 12">
            <a:extLst>
              <a:ext uri="{FF2B5EF4-FFF2-40B4-BE49-F238E27FC236}">
                <a16:creationId xmlns:a16="http://schemas.microsoft.com/office/drawing/2014/main" id="{10070695-E390-4AFE-BEA4-4EACFD8C99C2}"/>
              </a:ext>
            </a:extLst>
          </p:cNvPr>
          <p:cNvPicPr>
            <a:picLocks noChangeAspect="1"/>
          </p:cNvPicPr>
          <p:nvPr/>
        </p:nvPicPr>
        <p:blipFill>
          <a:blip r:embed="rId5"/>
          <a:stretch>
            <a:fillRect/>
          </a:stretch>
        </p:blipFill>
        <p:spPr>
          <a:xfrm>
            <a:off x="4895991" y="2761449"/>
            <a:ext cx="481076" cy="341409"/>
          </a:xfrm>
          <a:prstGeom prst="rect">
            <a:avLst/>
          </a:prstGeom>
        </p:spPr>
      </p:pic>
      <p:pic>
        <p:nvPicPr>
          <p:cNvPr id="14" name="Picture 2" descr="Grupo Compusof - Home | Facebook">
            <a:extLst>
              <a:ext uri="{FF2B5EF4-FFF2-40B4-BE49-F238E27FC236}">
                <a16:creationId xmlns:a16="http://schemas.microsoft.com/office/drawing/2014/main" id="{BD4C3B52-E22E-47A3-9FDF-482E99DE75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D4880D09-A966-43F6-A75F-44D8E741277D}"/>
              </a:ext>
            </a:extLst>
          </p:cNvPr>
          <p:cNvGrpSpPr/>
          <p:nvPr/>
        </p:nvGrpSpPr>
        <p:grpSpPr>
          <a:xfrm>
            <a:off x="14099" y="485375"/>
            <a:ext cx="745834" cy="715950"/>
            <a:chOff x="14099" y="485375"/>
            <a:chExt cx="745834" cy="715950"/>
          </a:xfrm>
        </p:grpSpPr>
        <p:pic>
          <p:nvPicPr>
            <p:cNvPr id="5" name="Gráfico 4" descr="Símbolo">
              <a:extLst>
                <a:ext uri="{FF2B5EF4-FFF2-40B4-BE49-F238E27FC236}">
                  <a16:creationId xmlns:a16="http://schemas.microsoft.com/office/drawing/2014/main" id="{118E9C4B-E6AC-4F09-993F-11491CFEBB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6" name="CuadroTexto 5">
              <a:extLst>
                <a:ext uri="{FF2B5EF4-FFF2-40B4-BE49-F238E27FC236}">
                  <a16:creationId xmlns:a16="http://schemas.microsoft.com/office/drawing/2014/main" id="{C6C61F71-F7AD-494D-B490-47DDEEB24C68}"/>
                </a:ext>
              </a:extLst>
            </p:cNvPr>
            <p:cNvSpPr txBox="1"/>
            <p:nvPr/>
          </p:nvSpPr>
          <p:spPr>
            <a:xfrm>
              <a:off x="221707" y="634671"/>
              <a:ext cx="538226" cy="307777"/>
            </a:xfrm>
            <a:prstGeom prst="rect">
              <a:avLst/>
            </a:prstGeom>
            <a:noFill/>
          </p:spPr>
          <p:txBody>
            <a:bodyPr wrap="square" rtlCol="0">
              <a:spAutoFit/>
            </a:bodyPr>
            <a:lstStyle/>
            <a:p>
              <a:r>
                <a:rPr lang="es-ES" b="1" dirty="0"/>
                <a:t>1</a:t>
              </a:r>
            </a:p>
          </p:txBody>
        </p:sp>
      </p:grpSp>
    </p:spTree>
    <p:extLst>
      <p:ext uri="{BB962C8B-B14F-4D97-AF65-F5344CB8AC3E}">
        <p14:creationId xmlns:p14="http://schemas.microsoft.com/office/powerpoint/2010/main" val="142358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Innovation</a:t>
            </a:r>
            <a:r>
              <a:rPr lang="es-ES" dirty="0"/>
              <a:t> Management</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20" y="1152350"/>
            <a:ext cx="4726272" cy="3454500"/>
          </a:xfrm>
        </p:spPr>
        <p:txBody>
          <a:bodyPr/>
          <a:lstStyle/>
          <a:p>
            <a:pPr marL="114300" indent="0">
              <a:buNone/>
            </a:pPr>
            <a:r>
              <a:rPr lang="es-ES" sz="1200" b="1" dirty="0" err="1"/>
              <a:t>Innovation</a:t>
            </a:r>
            <a:r>
              <a:rPr lang="es-ES" sz="1200" b="1" dirty="0"/>
              <a:t> Management, </a:t>
            </a:r>
            <a:r>
              <a:rPr lang="es-ES" sz="1200" dirty="0"/>
              <a:t>proporciona un detallado entendimiento de los conceptos principales y definiciones para aprender más acerca de esta metodología que ayuda a promover la innovación empresarial de una manera exitosa, entendiendo esta disciplina que tiene como objetivo promocionar un proceso o cultura de iniciativas que se enfoquen en cambios disruptivos o pasos que transforman el negocio de forma significativa.</a:t>
            </a:r>
          </a:p>
          <a:p>
            <a:pPr marL="114300" indent="0">
              <a:buNone/>
            </a:pPr>
            <a:endParaRPr lang="es-ES" sz="1200" dirty="0"/>
          </a:p>
          <a:p>
            <a:pPr marL="114300" indent="0">
              <a:buNone/>
            </a:pPr>
            <a:r>
              <a:rPr lang="es-ES" sz="1200" dirty="0"/>
              <a:t>Aquí hay algunos beneficios de este curso:.</a:t>
            </a:r>
          </a:p>
          <a:p>
            <a:pPr marL="114300" indent="0">
              <a:buNone/>
            </a:pPr>
            <a:r>
              <a:rPr lang="es-ES" sz="1200" dirty="0"/>
              <a:t>● Aprende a generar ideas de mayor impacto que hagan crecer su negocio.</a:t>
            </a:r>
          </a:p>
          <a:p>
            <a:pPr marL="114300" indent="0">
              <a:buNone/>
            </a:pPr>
            <a:r>
              <a:rPr lang="es-ES" sz="1200" dirty="0"/>
              <a:t>● Conviértete en un gestor de innovación, desarrolla inteligencias múltiples que te permitan percibir, experimentar, cuestionar, colaborar y asociar de manera diferente para desarrollar procesos innovadores que logren resultados económicos y de aceptación social.</a:t>
            </a:r>
          </a:p>
          <a:p>
            <a:pPr marL="114300" indent="0">
              <a:buNone/>
            </a:pPr>
            <a:r>
              <a:rPr lang="es-ES" sz="1200" dirty="0"/>
              <a:t>● Y si te certificas, te ayudará a diferenciarte de la competencia</a:t>
            </a:r>
          </a:p>
          <a:p>
            <a:pPr marL="114300" indent="0">
              <a:buNone/>
            </a:pPr>
            <a:endParaRPr lang="es-ES" sz="1200" dirty="0"/>
          </a:p>
          <a:p>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5740262" y="251702"/>
            <a:ext cx="3388683" cy="4939814"/>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requisitos previos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Introducción al mundo de la innovación.</a:t>
            </a:r>
          </a:p>
          <a:p>
            <a:pPr>
              <a:buFont typeface="Arial" panose="020B0604020202020204" pitchFamily="34" charset="0"/>
              <a:buChar char="•"/>
            </a:pPr>
            <a:r>
              <a:rPr lang="es-ES" sz="1050" dirty="0">
                <a:effectLst/>
                <a:latin typeface="Arial" panose="020B0604020202020204" pitchFamily="34" charset="0"/>
              </a:rPr>
              <a:t>Fundamentos conceptuales de la innovación.</a:t>
            </a:r>
          </a:p>
          <a:p>
            <a:pPr>
              <a:buFont typeface="Arial" panose="020B0604020202020204" pitchFamily="34" charset="0"/>
              <a:buChar char="•"/>
            </a:pPr>
            <a:r>
              <a:rPr lang="es-ES" sz="1050" dirty="0">
                <a:effectLst/>
                <a:latin typeface="Arial" panose="020B0604020202020204" pitchFamily="34" charset="0"/>
              </a:rPr>
              <a:t>Tipos de innovación.</a:t>
            </a:r>
          </a:p>
          <a:p>
            <a:pPr>
              <a:buFont typeface="Arial" panose="020B0604020202020204" pitchFamily="34" charset="0"/>
              <a:buChar char="•"/>
            </a:pPr>
            <a:r>
              <a:rPr lang="es-ES" sz="1050" dirty="0">
                <a:effectLst/>
                <a:latin typeface="Arial" panose="020B0604020202020204" pitchFamily="34" charset="0"/>
              </a:rPr>
              <a:t>Temas vs. Problemas vs. Proyectos.</a:t>
            </a:r>
          </a:p>
          <a:p>
            <a:pPr>
              <a:buFont typeface="Arial" panose="020B0604020202020204" pitchFamily="34" charset="0"/>
              <a:buChar char="•"/>
            </a:pPr>
            <a:r>
              <a:rPr lang="es-ES" sz="1050" dirty="0" err="1">
                <a:effectLst/>
                <a:latin typeface="Arial" panose="020B0604020202020204" pitchFamily="34" charset="0"/>
              </a:rPr>
              <a:t>Design</a:t>
            </a:r>
            <a:r>
              <a:rPr lang="es-ES" sz="1050" dirty="0">
                <a:effectLst/>
                <a:latin typeface="Arial" panose="020B0604020202020204" pitchFamily="34" charset="0"/>
              </a:rPr>
              <a:t> </a:t>
            </a:r>
            <a:r>
              <a:rPr lang="es-ES" sz="1050" dirty="0" err="1">
                <a:effectLst/>
                <a:latin typeface="Arial" panose="020B0604020202020204" pitchFamily="34" charset="0"/>
              </a:rPr>
              <a:t>Thinking</a:t>
            </a:r>
            <a:r>
              <a:rPr lang="es-ES" sz="1050" dirty="0">
                <a:effectLst/>
                <a:latin typeface="Arial" panose="020B0604020202020204" pitchFamily="34" charset="0"/>
              </a:rPr>
              <a:t> y Visual </a:t>
            </a:r>
            <a:r>
              <a:rPr lang="es-ES" sz="1050" dirty="0" err="1">
                <a:effectLst/>
                <a:latin typeface="Arial" panose="020B0604020202020204" pitchFamily="34" charset="0"/>
              </a:rPr>
              <a:t>Thinking</a:t>
            </a:r>
            <a:r>
              <a:rPr lang="es-ES" sz="1050" dirty="0">
                <a:effectLst/>
                <a:latin typeface="Arial" panose="020B0604020202020204" pitchFamily="34" charset="0"/>
              </a:rPr>
              <a:t>.</a:t>
            </a:r>
          </a:p>
          <a:p>
            <a:pPr>
              <a:buFont typeface="Arial" panose="020B0604020202020204" pitchFamily="34" charset="0"/>
              <a:buChar char="•"/>
            </a:pPr>
            <a:r>
              <a:rPr lang="es-ES" sz="1050" dirty="0">
                <a:effectLst/>
                <a:latin typeface="Arial" panose="020B0604020202020204" pitchFamily="34" charset="0"/>
              </a:rPr>
              <a:t>Bases del </a:t>
            </a:r>
            <a:r>
              <a:rPr lang="es-ES" sz="1050" dirty="0" err="1">
                <a:effectLst/>
                <a:latin typeface="Arial" panose="020B0604020202020204" pitchFamily="34" charset="0"/>
              </a:rPr>
              <a:t>Design</a:t>
            </a:r>
            <a:r>
              <a:rPr lang="es-ES" sz="1050" dirty="0">
                <a:effectLst/>
                <a:latin typeface="Arial" panose="020B0604020202020204" pitchFamily="34" charset="0"/>
              </a:rPr>
              <a:t> </a:t>
            </a:r>
            <a:r>
              <a:rPr lang="es-ES" sz="1050" dirty="0" err="1">
                <a:effectLst/>
                <a:latin typeface="Arial" panose="020B0604020202020204" pitchFamily="34" charset="0"/>
              </a:rPr>
              <a:t>Thinking</a:t>
            </a:r>
            <a:r>
              <a:rPr lang="es-ES" sz="1050" dirty="0">
                <a:effectLst/>
                <a:latin typeface="Arial" panose="020B0604020202020204" pitchFamily="34" charset="0"/>
              </a:rPr>
              <a:t>.</a:t>
            </a:r>
          </a:p>
          <a:p>
            <a:pPr>
              <a:buFont typeface="Arial" panose="020B0604020202020204" pitchFamily="34" charset="0"/>
              <a:buChar char="•"/>
            </a:pPr>
            <a:r>
              <a:rPr lang="es-ES" sz="1050" dirty="0">
                <a:effectLst/>
                <a:latin typeface="Arial" panose="020B0604020202020204" pitchFamily="34" charset="0"/>
              </a:rPr>
              <a:t>Metodologías de innovación.</a:t>
            </a:r>
          </a:p>
          <a:p>
            <a:pPr>
              <a:buFont typeface="Arial" panose="020B0604020202020204" pitchFamily="34" charset="0"/>
              <a:buChar char="•"/>
            </a:pPr>
            <a:r>
              <a:rPr lang="es-ES" sz="1050" dirty="0">
                <a:effectLst/>
                <a:latin typeface="Arial" panose="020B0604020202020204" pitchFamily="34" charset="0"/>
              </a:rPr>
              <a:t>Gestión vs. Liderazgo.</a:t>
            </a:r>
          </a:p>
          <a:p>
            <a:pPr>
              <a:buFont typeface="Arial" panose="020B0604020202020204" pitchFamily="34" charset="0"/>
              <a:buChar char="•"/>
            </a:pPr>
            <a:r>
              <a:rPr lang="es-ES" sz="1050" dirty="0">
                <a:effectLst/>
                <a:latin typeface="Arial" panose="020B0604020202020204" pitchFamily="34" charset="0"/>
              </a:rPr>
              <a:t>Experiencia personalizada.</a:t>
            </a:r>
          </a:p>
          <a:p>
            <a:pPr>
              <a:buFont typeface="Arial" panose="020B0604020202020204" pitchFamily="34" charset="0"/>
              <a:buChar char="•"/>
            </a:pPr>
            <a:r>
              <a:rPr lang="es-ES" sz="1050" dirty="0">
                <a:effectLst/>
                <a:latin typeface="Arial" panose="020B0604020202020204" pitchFamily="34" charset="0"/>
              </a:rPr>
              <a:t>Lean </a:t>
            </a:r>
            <a:r>
              <a:rPr lang="es-ES" sz="1050" dirty="0" err="1">
                <a:effectLst/>
                <a:latin typeface="Arial" panose="020B0604020202020204" pitchFamily="34" charset="0"/>
              </a:rPr>
              <a:t>Startup</a:t>
            </a:r>
            <a:r>
              <a:rPr lang="es-ES" sz="1050" dirty="0">
                <a:effectLst/>
                <a:latin typeface="Arial" panose="020B0604020202020204" pitchFamily="34" charset="0"/>
              </a:rPr>
              <a:t>.</a:t>
            </a:r>
          </a:p>
          <a:p>
            <a:pPr>
              <a:buFont typeface="Arial" panose="020B0604020202020204" pitchFamily="34" charset="0"/>
              <a:buChar char="•"/>
            </a:pPr>
            <a:r>
              <a:rPr lang="es-ES" sz="1050" dirty="0">
                <a:effectLst/>
                <a:latin typeface="Arial" panose="020B0604020202020204" pitchFamily="34" charset="0"/>
              </a:rPr>
              <a:t>Desarrollo de software lean.</a:t>
            </a:r>
          </a:p>
          <a:p>
            <a:pPr>
              <a:buFont typeface="Arial" panose="020B0604020202020204" pitchFamily="34" charset="0"/>
              <a:buChar char="•"/>
            </a:pPr>
            <a:r>
              <a:rPr lang="es-ES" sz="1050" dirty="0">
                <a:effectLst/>
                <a:latin typeface="Arial" panose="020B0604020202020204" pitchFamily="34" charset="0"/>
              </a:rPr>
              <a:t>Agile y </a:t>
            </a:r>
            <a:r>
              <a:rPr lang="es-ES" sz="1050" dirty="0" err="1">
                <a:effectLst/>
                <a:latin typeface="Arial" panose="020B0604020202020204" pitchFamily="34" charset="0"/>
              </a:rPr>
              <a:t>Scrum</a:t>
            </a:r>
            <a:r>
              <a:rPr lang="es-ES" sz="1050" dirty="0">
                <a:effectLst/>
                <a:latin typeface="Arial" panose="020B0604020202020204" pitchFamily="34" charset="0"/>
              </a:rPr>
              <a:t>.</a:t>
            </a:r>
          </a:p>
          <a:p>
            <a:pPr>
              <a:buFont typeface="Arial" panose="020B0604020202020204" pitchFamily="34" charset="0"/>
              <a:buChar char="•"/>
            </a:pPr>
            <a:r>
              <a:rPr lang="es-ES" sz="1050" dirty="0">
                <a:effectLst/>
                <a:latin typeface="Arial" panose="020B0604020202020204" pitchFamily="34" charset="0"/>
              </a:rPr>
              <a:t>Generación de modelos de negocio.</a:t>
            </a:r>
          </a:p>
          <a:p>
            <a:pPr>
              <a:buFont typeface="Arial" panose="020B0604020202020204" pitchFamily="34" charset="0"/>
              <a:buChar char="•"/>
            </a:pPr>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p>
          <a:p>
            <a:pPr>
              <a:buFont typeface="Arial" panose="020B0604020202020204" pitchFamily="34" charset="0"/>
              <a:buChar char="•"/>
            </a:pPr>
            <a:endParaRPr lang="es-ES" sz="1050" dirty="0">
              <a:latin typeface="Arial" panose="020B0604020202020204" pitchFamily="34" charset="0"/>
            </a:endParaRPr>
          </a:p>
          <a:p>
            <a:pPr>
              <a:buFont typeface="Arial" panose="020B0604020202020204" pitchFamily="34" charset="0"/>
              <a:buChar char="•"/>
            </a:pPr>
            <a:r>
              <a:rPr lang="es-ES" sz="1050" dirty="0" err="1">
                <a:latin typeface="Arial" panose="020B0604020202020204" pitchFamily="34" charset="0"/>
              </a:rPr>
              <a:t>Reponsables</a:t>
            </a:r>
            <a:r>
              <a:rPr lang="es-ES" sz="1050" dirty="0">
                <a:latin typeface="Arial" panose="020B0604020202020204" pitchFamily="34" charset="0"/>
              </a:rPr>
              <a:t> y Equipos de Innovación</a:t>
            </a:r>
          </a:p>
          <a:p>
            <a:pPr>
              <a:buFont typeface="Arial" panose="020B0604020202020204" pitchFamily="34" charset="0"/>
              <a:buChar char="•"/>
            </a:pPr>
            <a:r>
              <a:rPr lang="es-ES" sz="1050" dirty="0">
                <a:latin typeface="Arial" panose="020B0604020202020204" pitchFamily="34" charset="0"/>
              </a:rPr>
              <a:t>Responsables del Desarrollo de Negocio y Nuevos Negocios</a:t>
            </a:r>
          </a:p>
          <a:p>
            <a:pPr>
              <a:buFont typeface="Arial" panose="020B0604020202020204" pitchFamily="34" charset="0"/>
              <a:buChar char="•"/>
            </a:pPr>
            <a:r>
              <a:rPr lang="es-ES" sz="1050" dirty="0">
                <a:latin typeface="Arial" panose="020B0604020202020204" pitchFamily="34" charset="0"/>
              </a:rPr>
              <a:t>Profesionales en I+D+i y Diseño de Productos</a:t>
            </a:r>
          </a:p>
          <a:p>
            <a:pPr>
              <a:buFont typeface="Arial" panose="020B0604020202020204" pitchFamily="34" charset="0"/>
              <a:buChar char="•"/>
            </a:pPr>
            <a:r>
              <a:rPr lang="es-ES" sz="1050" dirty="0"/>
              <a:t>Profesionales que quieran profundizar en la gestión de la innovación</a:t>
            </a:r>
          </a:p>
          <a:p>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202036" y="147336"/>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181209" y="701397"/>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306871" y="4410722"/>
            <a:ext cx="481076" cy="481076"/>
          </a:xfrm>
          <a:prstGeom prst="rect">
            <a:avLst/>
          </a:prstGeom>
        </p:spPr>
      </p:pic>
      <p:pic>
        <p:nvPicPr>
          <p:cNvPr id="13" name="Imagen 12">
            <a:extLst>
              <a:ext uri="{FF2B5EF4-FFF2-40B4-BE49-F238E27FC236}">
                <a16:creationId xmlns:a16="http://schemas.microsoft.com/office/drawing/2014/main" id="{10070695-E390-4AFE-BEA4-4EACFD8C99C2}"/>
              </a:ext>
            </a:extLst>
          </p:cNvPr>
          <p:cNvPicPr>
            <a:picLocks noChangeAspect="1"/>
          </p:cNvPicPr>
          <p:nvPr/>
        </p:nvPicPr>
        <p:blipFill>
          <a:blip r:embed="rId5"/>
          <a:stretch>
            <a:fillRect/>
          </a:stretch>
        </p:blipFill>
        <p:spPr>
          <a:xfrm>
            <a:off x="5274242" y="3118087"/>
            <a:ext cx="481076" cy="341409"/>
          </a:xfrm>
          <a:prstGeom prst="rect">
            <a:avLst/>
          </a:prstGeom>
        </p:spPr>
      </p:pic>
      <p:pic>
        <p:nvPicPr>
          <p:cNvPr id="14" name="Picture 2" descr="Grupo Compusof - Home | Facebook">
            <a:extLst>
              <a:ext uri="{FF2B5EF4-FFF2-40B4-BE49-F238E27FC236}">
                <a16:creationId xmlns:a16="http://schemas.microsoft.com/office/drawing/2014/main" id="{4248ED7A-629F-4202-99D6-4D0865DE6D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D0C34E5C-4245-4E3F-8766-3F540B211217}"/>
              </a:ext>
            </a:extLst>
          </p:cNvPr>
          <p:cNvGrpSpPr/>
          <p:nvPr/>
        </p:nvGrpSpPr>
        <p:grpSpPr>
          <a:xfrm>
            <a:off x="14099" y="485375"/>
            <a:ext cx="745834" cy="715950"/>
            <a:chOff x="14099" y="485375"/>
            <a:chExt cx="745834" cy="715950"/>
          </a:xfrm>
        </p:grpSpPr>
        <p:pic>
          <p:nvPicPr>
            <p:cNvPr id="16" name="Gráfico 15" descr="Símbolo">
              <a:extLst>
                <a:ext uri="{FF2B5EF4-FFF2-40B4-BE49-F238E27FC236}">
                  <a16:creationId xmlns:a16="http://schemas.microsoft.com/office/drawing/2014/main" id="{7E015B48-1857-4BE7-9F8C-014E0F1919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DA902F33-B7B0-4BEF-BDBC-D8625858A40F}"/>
                </a:ext>
              </a:extLst>
            </p:cNvPr>
            <p:cNvSpPr txBox="1"/>
            <p:nvPr/>
          </p:nvSpPr>
          <p:spPr>
            <a:xfrm>
              <a:off x="221707" y="634671"/>
              <a:ext cx="538226" cy="307777"/>
            </a:xfrm>
            <a:prstGeom prst="rect">
              <a:avLst/>
            </a:prstGeom>
            <a:noFill/>
          </p:spPr>
          <p:txBody>
            <a:bodyPr wrap="square" rtlCol="0">
              <a:spAutoFit/>
            </a:bodyPr>
            <a:lstStyle/>
            <a:p>
              <a:r>
                <a:rPr lang="es-ES" b="1" dirty="0"/>
                <a:t>2</a:t>
              </a:r>
            </a:p>
          </p:txBody>
        </p:sp>
      </p:grpSp>
    </p:spTree>
    <p:extLst>
      <p:ext uri="{BB962C8B-B14F-4D97-AF65-F5344CB8AC3E}">
        <p14:creationId xmlns:p14="http://schemas.microsoft.com/office/powerpoint/2010/main" val="160108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Design</a:t>
            </a:r>
            <a:r>
              <a:rPr lang="es-ES" dirty="0"/>
              <a:t> </a:t>
            </a:r>
            <a:r>
              <a:rPr lang="es-ES" dirty="0" err="1"/>
              <a:t>Thinking</a:t>
            </a:r>
            <a:r>
              <a:rPr lang="es-ES" dirty="0"/>
              <a:t> Professional</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5123597" cy="3454500"/>
          </a:xfrm>
        </p:spPr>
        <p:txBody>
          <a:bodyPr/>
          <a:lstStyle/>
          <a:p>
            <a:pPr marL="114300" indent="0">
              <a:buNone/>
            </a:pPr>
            <a:r>
              <a:rPr lang="es-ES" sz="1200" dirty="0"/>
              <a:t>La formación en </a:t>
            </a:r>
            <a:r>
              <a:rPr lang="es-ES" sz="1200" b="1" dirty="0" err="1"/>
              <a:t>Design</a:t>
            </a:r>
            <a:r>
              <a:rPr lang="es-ES" sz="1200" b="1" dirty="0"/>
              <a:t> </a:t>
            </a:r>
            <a:r>
              <a:rPr lang="es-ES" sz="1200" b="1" dirty="0" err="1"/>
              <a:t>Thinking</a:t>
            </a:r>
            <a:r>
              <a:rPr lang="es-ES" sz="1200" dirty="0"/>
              <a:t>, proporciona una comprensión detallada de conceptos y definiciones claves para mejorar su interacción con la experiencia de usuario. Abarca cinco fases claves para ser un </a:t>
            </a:r>
            <a:r>
              <a:rPr lang="es-ES" sz="1200" dirty="0" err="1"/>
              <a:t>Design</a:t>
            </a:r>
            <a:r>
              <a:rPr lang="es-ES" sz="1200" dirty="0"/>
              <a:t> </a:t>
            </a:r>
            <a:r>
              <a:rPr lang="es-ES" sz="1200" dirty="0" err="1"/>
              <a:t>Thinker</a:t>
            </a:r>
            <a:r>
              <a:rPr lang="es-ES" sz="1200" dirty="0"/>
              <a:t>: empatizar, definir, idear, </a:t>
            </a:r>
            <a:r>
              <a:rPr lang="es-ES" sz="1200" dirty="0" err="1"/>
              <a:t>prototipar</a:t>
            </a:r>
            <a:r>
              <a:rPr lang="es-ES" sz="1200" dirty="0"/>
              <a:t> y evaluar, las cuales ayudan a las organizaciones a crear propuestas útiles que se adapten a las necesidades reales de las personas; permitiendo ampliar el portafolio de servicios, consolidar marca y así mejorar los resultados.</a:t>
            </a:r>
          </a:p>
          <a:p>
            <a:pPr marL="114300" indent="0">
              <a:buNone/>
            </a:pPr>
            <a:r>
              <a:rPr lang="es-ES" sz="1200" dirty="0"/>
              <a:t>Aquí están los beneficios :</a:t>
            </a:r>
          </a:p>
          <a:p>
            <a:pPr marL="114300" indent="0">
              <a:buNone/>
            </a:pPr>
            <a:r>
              <a:rPr lang="es-ES" sz="1200" dirty="0"/>
              <a:t>● Lo ayudará a elegir el problema correcto y enmarcarlo en soluciones creativas.</a:t>
            </a:r>
          </a:p>
          <a:p>
            <a:pPr marL="114300" indent="0">
              <a:buNone/>
            </a:pPr>
            <a:r>
              <a:rPr lang="es-ES" sz="1200" dirty="0"/>
              <a:t>● Aprenda a reunir ideas de múltiples disciplinas en un entorno libre de juicios, el cual proporcionará una gama más amplia de ideas.</a:t>
            </a:r>
          </a:p>
          <a:p>
            <a:pPr marL="114300" indent="0">
              <a:buNone/>
            </a:pPr>
            <a:r>
              <a:rPr lang="es-ES" sz="1200" dirty="0"/>
              <a:t>● Conviértase en un </a:t>
            </a:r>
            <a:r>
              <a:rPr lang="es-ES" sz="1200" dirty="0" err="1"/>
              <a:t>Design</a:t>
            </a:r>
            <a:r>
              <a:rPr lang="es-ES" sz="1200" dirty="0"/>
              <a:t> </a:t>
            </a:r>
            <a:r>
              <a:rPr lang="es-ES" sz="1200" dirty="0" err="1"/>
              <a:t>Thinker</a:t>
            </a:r>
            <a:r>
              <a:rPr lang="es-ES" sz="1200" dirty="0"/>
              <a:t> con empatía, centrado en el ser humano, colaborativo, experimental y optimista, cualidades que le ayudarán a utilizar recursos asertivos para que la idea seleccionada sea exitosa.</a:t>
            </a:r>
          </a:p>
          <a:p>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6191758" y="203686"/>
            <a:ext cx="2971800" cy="4939814"/>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requisitos previos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¿Qué es innovación?</a:t>
            </a:r>
          </a:p>
          <a:p>
            <a:r>
              <a:rPr lang="es-ES" sz="1050" dirty="0">
                <a:latin typeface="Arial" panose="020B0604020202020204" pitchFamily="34" charset="0"/>
              </a:rPr>
              <a:t>● Era Digital.</a:t>
            </a:r>
          </a:p>
          <a:p>
            <a:r>
              <a:rPr lang="es-ES" sz="1050" dirty="0">
                <a:latin typeface="Arial" panose="020B0604020202020204" pitchFamily="34" charset="0"/>
              </a:rPr>
              <a:t>● Conexiones con </a:t>
            </a:r>
            <a:r>
              <a:rPr lang="es-ES" sz="1050" dirty="0" err="1">
                <a:latin typeface="Arial" panose="020B0604020202020204" pitchFamily="34" charset="0"/>
              </a:rPr>
              <a:t>Design</a:t>
            </a:r>
            <a:r>
              <a:rPr lang="es-ES" sz="1050" dirty="0">
                <a:latin typeface="Arial" panose="020B0604020202020204" pitchFamily="34" charset="0"/>
              </a:rPr>
              <a:t> </a:t>
            </a:r>
            <a:r>
              <a:rPr lang="es-ES" sz="1050" dirty="0" err="1">
                <a:latin typeface="Arial" panose="020B0604020202020204" pitchFamily="34" charset="0"/>
              </a:rPr>
              <a:t>Thinking</a:t>
            </a:r>
            <a:r>
              <a:rPr lang="es-ES" sz="1050" dirty="0">
                <a:latin typeface="Arial" panose="020B0604020202020204" pitchFamily="34" charset="0"/>
              </a:rPr>
              <a:t>.</a:t>
            </a:r>
          </a:p>
          <a:p>
            <a:r>
              <a:rPr lang="es-ES" sz="1050" dirty="0">
                <a:latin typeface="Arial" panose="020B0604020202020204" pitchFamily="34" charset="0"/>
              </a:rPr>
              <a:t>● ¿Qué es </a:t>
            </a:r>
            <a:r>
              <a:rPr lang="es-ES" sz="1050" dirty="0" err="1">
                <a:latin typeface="Arial" panose="020B0604020202020204" pitchFamily="34" charset="0"/>
              </a:rPr>
              <a:t>Design</a:t>
            </a:r>
            <a:r>
              <a:rPr lang="es-ES" sz="1050" dirty="0">
                <a:latin typeface="Arial" panose="020B0604020202020204" pitchFamily="34" charset="0"/>
              </a:rPr>
              <a:t> </a:t>
            </a:r>
            <a:r>
              <a:rPr lang="es-ES" sz="1050" dirty="0" err="1">
                <a:latin typeface="Arial" panose="020B0604020202020204" pitchFamily="34" charset="0"/>
              </a:rPr>
              <a:t>Thinking</a:t>
            </a:r>
            <a:r>
              <a:rPr lang="es-ES" sz="1050" dirty="0">
                <a:latin typeface="Arial" panose="020B0604020202020204" pitchFamily="34" charset="0"/>
              </a:rPr>
              <a:t>?</a:t>
            </a:r>
          </a:p>
          <a:p>
            <a:r>
              <a:rPr lang="es-ES" sz="1050" dirty="0">
                <a:latin typeface="Arial" panose="020B0604020202020204" pitchFamily="34" charset="0"/>
              </a:rPr>
              <a:t>● Características del </a:t>
            </a:r>
            <a:r>
              <a:rPr lang="es-ES" sz="1050" dirty="0" err="1">
                <a:latin typeface="Arial" panose="020B0604020202020204" pitchFamily="34" charset="0"/>
              </a:rPr>
              <a:t>Design</a:t>
            </a:r>
            <a:r>
              <a:rPr lang="es-ES" sz="1050" dirty="0">
                <a:latin typeface="Arial" panose="020B0604020202020204" pitchFamily="34" charset="0"/>
              </a:rPr>
              <a:t> </a:t>
            </a:r>
            <a:r>
              <a:rPr lang="es-ES" sz="1050" dirty="0" err="1">
                <a:latin typeface="Arial" panose="020B0604020202020204" pitchFamily="34" charset="0"/>
              </a:rPr>
              <a:t>Thinking</a:t>
            </a:r>
            <a:r>
              <a:rPr lang="es-ES" sz="1050" dirty="0">
                <a:latin typeface="Arial" panose="020B0604020202020204" pitchFamily="34" charset="0"/>
              </a:rPr>
              <a:t>.</a:t>
            </a:r>
          </a:p>
          <a:p>
            <a:r>
              <a:rPr lang="es-ES" sz="1050" dirty="0">
                <a:latin typeface="Arial" panose="020B0604020202020204" pitchFamily="34" charset="0"/>
              </a:rPr>
              <a:t>● Fases del </a:t>
            </a:r>
            <a:r>
              <a:rPr lang="es-ES" sz="1050" dirty="0" err="1">
                <a:latin typeface="Arial" panose="020B0604020202020204" pitchFamily="34" charset="0"/>
              </a:rPr>
              <a:t>Design</a:t>
            </a:r>
            <a:r>
              <a:rPr lang="es-ES" sz="1050" dirty="0">
                <a:latin typeface="Arial" panose="020B0604020202020204" pitchFamily="34" charset="0"/>
              </a:rPr>
              <a:t> </a:t>
            </a:r>
            <a:r>
              <a:rPr lang="es-ES" sz="1050" dirty="0" err="1">
                <a:latin typeface="Arial" panose="020B0604020202020204" pitchFamily="34" charset="0"/>
              </a:rPr>
              <a:t>Thinking</a:t>
            </a:r>
            <a:r>
              <a:rPr lang="es-ES" sz="1050" dirty="0">
                <a:latin typeface="Arial" panose="020B0604020202020204" pitchFamily="34" charset="0"/>
              </a:rPr>
              <a:t>.</a:t>
            </a:r>
          </a:p>
          <a:p>
            <a:pPr>
              <a:buFont typeface="Arial" panose="020B0604020202020204" pitchFamily="34" charset="0"/>
              <a:buChar char="•"/>
            </a:pPr>
            <a:endParaRPr lang="es-ES" sz="1050" dirty="0">
              <a:effectLst/>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r>
              <a:rPr lang="es-ES" sz="1050" dirty="0">
                <a:latin typeface="Arial" panose="020B0604020202020204" pitchFamily="34" charset="0"/>
              </a:rPr>
              <a:t>Profesionales responsables de:</a:t>
            </a:r>
          </a:p>
          <a:p>
            <a:r>
              <a:rPr lang="es-ES" sz="1050" dirty="0">
                <a:latin typeface="Arial" panose="020B0604020202020204" pitchFamily="34" charset="0"/>
              </a:rPr>
              <a:t>● Innovación.</a:t>
            </a:r>
          </a:p>
          <a:p>
            <a:r>
              <a:rPr lang="es-ES" sz="1050" dirty="0">
                <a:latin typeface="Arial" panose="020B0604020202020204" pitchFamily="34" charset="0"/>
              </a:rPr>
              <a:t>● Diseño de productos y servicios</a:t>
            </a:r>
          </a:p>
          <a:p>
            <a:r>
              <a:rPr lang="es-ES" sz="1050" dirty="0">
                <a:latin typeface="Arial" panose="020B0604020202020204" pitchFamily="34" charset="0"/>
              </a:rPr>
              <a:t>● Experiencia de Usuario</a:t>
            </a:r>
          </a:p>
          <a:p>
            <a:r>
              <a:rPr lang="es-ES" sz="1050" dirty="0">
                <a:latin typeface="Arial" panose="020B0604020202020204" pitchFamily="34" charset="0"/>
              </a:rPr>
              <a:t>● Nuevos negocios</a:t>
            </a:r>
          </a:p>
          <a:p>
            <a:r>
              <a:rPr lang="es-ES" sz="1050" dirty="0">
                <a:latin typeface="Arial" panose="020B0604020202020204" pitchFamily="34" charset="0"/>
              </a:rPr>
              <a:t>● Marketing</a:t>
            </a:r>
          </a:p>
          <a:p>
            <a:endParaRPr lang="es-ES" sz="1050" dirty="0">
              <a:latin typeface="Arial" panose="020B0604020202020204" pitchFamily="34" charset="0"/>
            </a:endParaRPr>
          </a:p>
          <a:p>
            <a:r>
              <a:rPr lang="es-ES" sz="1050" dirty="0"/>
              <a:t>Personas y Startups que deseen implementar nuevas herramientas para planificar y organizar los componentes de un servicio, para mejorar su interacción con la experiencia de usuario.</a:t>
            </a:r>
          </a:p>
          <a:p>
            <a:pPr>
              <a:buFont typeface="Arial" panose="020B0604020202020204" pitchFamily="34" charset="0"/>
              <a:buChar char="•"/>
            </a:pP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624957" y="65731"/>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660517" y="636421"/>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713211" y="4249059"/>
            <a:ext cx="481076" cy="481076"/>
          </a:xfrm>
          <a:prstGeom prst="rect">
            <a:avLst/>
          </a:prstGeom>
        </p:spPr>
      </p:pic>
      <p:pic>
        <p:nvPicPr>
          <p:cNvPr id="9" name="Imagen 8">
            <a:extLst>
              <a:ext uri="{FF2B5EF4-FFF2-40B4-BE49-F238E27FC236}">
                <a16:creationId xmlns:a16="http://schemas.microsoft.com/office/drawing/2014/main" id="{A6470B36-941D-4B25-8DD5-00F9ADCB7BC8}"/>
              </a:ext>
            </a:extLst>
          </p:cNvPr>
          <p:cNvPicPr>
            <a:picLocks noChangeAspect="1"/>
          </p:cNvPicPr>
          <p:nvPr/>
        </p:nvPicPr>
        <p:blipFill>
          <a:blip r:embed="rId5"/>
          <a:stretch>
            <a:fillRect/>
          </a:stretch>
        </p:blipFill>
        <p:spPr>
          <a:xfrm>
            <a:off x="5653532" y="1959689"/>
            <a:ext cx="481076" cy="341409"/>
          </a:xfrm>
          <a:prstGeom prst="rect">
            <a:avLst/>
          </a:prstGeom>
        </p:spPr>
      </p:pic>
      <p:pic>
        <p:nvPicPr>
          <p:cNvPr id="14" name="Picture 2" descr="Grupo Compusof - Home | Facebook">
            <a:extLst>
              <a:ext uri="{FF2B5EF4-FFF2-40B4-BE49-F238E27FC236}">
                <a16:creationId xmlns:a16="http://schemas.microsoft.com/office/drawing/2014/main" id="{99A02A80-FB2D-415D-8026-F6DFA4C855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9D9767EB-ED83-4A5D-AC6B-0D536CE06195}"/>
              </a:ext>
            </a:extLst>
          </p:cNvPr>
          <p:cNvGrpSpPr/>
          <p:nvPr/>
        </p:nvGrpSpPr>
        <p:grpSpPr>
          <a:xfrm>
            <a:off x="14099" y="485375"/>
            <a:ext cx="745834" cy="715950"/>
            <a:chOff x="14099" y="485375"/>
            <a:chExt cx="745834" cy="715950"/>
          </a:xfrm>
        </p:grpSpPr>
        <p:pic>
          <p:nvPicPr>
            <p:cNvPr id="16" name="Gráfico 15" descr="Símbolo">
              <a:extLst>
                <a:ext uri="{FF2B5EF4-FFF2-40B4-BE49-F238E27FC236}">
                  <a16:creationId xmlns:a16="http://schemas.microsoft.com/office/drawing/2014/main" id="{C5B5110B-23B0-4652-AD8F-5DCECE4EF1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7" name="CuadroTexto 16">
              <a:extLst>
                <a:ext uri="{FF2B5EF4-FFF2-40B4-BE49-F238E27FC236}">
                  <a16:creationId xmlns:a16="http://schemas.microsoft.com/office/drawing/2014/main" id="{8FE49D6F-E264-4B97-982B-FC06A7280286}"/>
                </a:ext>
              </a:extLst>
            </p:cNvPr>
            <p:cNvSpPr txBox="1"/>
            <p:nvPr/>
          </p:nvSpPr>
          <p:spPr>
            <a:xfrm>
              <a:off x="221707" y="634671"/>
              <a:ext cx="538226" cy="307777"/>
            </a:xfrm>
            <a:prstGeom prst="rect">
              <a:avLst/>
            </a:prstGeom>
            <a:noFill/>
          </p:spPr>
          <p:txBody>
            <a:bodyPr wrap="square" rtlCol="0">
              <a:spAutoFit/>
            </a:bodyPr>
            <a:lstStyle/>
            <a:p>
              <a:r>
                <a:rPr lang="es-ES" b="1" dirty="0"/>
                <a:t>3</a:t>
              </a:r>
            </a:p>
          </p:txBody>
        </p:sp>
      </p:grpSp>
    </p:spTree>
    <p:extLst>
      <p:ext uri="{BB962C8B-B14F-4D97-AF65-F5344CB8AC3E}">
        <p14:creationId xmlns:p14="http://schemas.microsoft.com/office/powerpoint/2010/main" val="43664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a:xfrm>
            <a:off x="625982" y="413631"/>
            <a:ext cx="4361365" cy="702835"/>
          </a:xfrm>
        </p:spPr>
        <p:txBody>
          <a:bodyPr/>
          <a:lstStyle/>
          <a:p>
            <a:r>
              <a:rPr lang="es-ES" dirty="0"/>
              <a:t>Lean Startup y </a:t>
            </a:r>
            <a:br>
              <a:rPr lang="es-ES" dirty="0"/>
            </a:br>
            <a:r>
              <a:rPr lang="es-ES" dirty="0"/>
              <a:t>Business </a:t>
            </a:r>
            <a:r>
              <a:rPr lang="es-ES" dirty="0" err="1"/>
              <a:t>Model</a:t>
            </a:r>
            <a:r>
              <a:rPr lang="es-ES" dirty="0"/>
              <a:t> </a:t>
            </a:r>
            <a:r>
              <a:rPr lang="es-ES" dirty="0" err="1"/>
              <a:t>Generation</a:t>
            </a:r>
            <a:endParaRPr lang="es-ES" dirty="0"/>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346292" y="1357033"/>
            <a:ext cx="4883059" cy="3454500"/>
          </a:xfrm>
        </p:spPr>
        <p:txBody>
          <a:bodyPr/>
          <a:lstStyle/>
          <a:p>
            <a:pPr marL="114300" indent="0">
              <a:buNone/>
            </a:pPr>
            <a:r>
              <a:rPr lang="es-ES" sz="1200" dirty="0"/>
              <a:t>Con esta </a:t>
            </a:r>
            <a:r>
              <a:rPr lang="es-ES" sz="1200" dirty="0" err="1"/>
              <a:t>formaciónn</a:t>
            </a:r>
            <a:r>
              <a:rPr lang="es-ES" sz="1200" dirty="0"/>
              <a:t> aprenderás a crear modelos que vinculan medidas financieras y no financieras específicas en una cadena lógica para delinear cómo la estrategia de una empresa se traduce en la</a:t>
            </a:r>
          </a:p>
          <a:p>
            <a:pPr marL="114300" indent="0">
              <a:buNone/>
            </a:pPr>
            <a:r>
              <a:rPr lang="es-ES" sz="1200" dirty="0"/>
              <a:t>consecución de los objetivos financieros establecido usando el </a:t>
            </a:r>
            <a:r>
              <a:rPr lang="es-ES" sz="1200" b="1" dirty="0"/>
              <a:t>Business </a:t>
            </a:r>
            <a:r>
              <a:rPr lang="es-ES" sz="1200" b="1" dirty="0" err="1"/>
              <a:t>Model</a:t>
            </a:r>
            <a:r>
              <a:rPr lang="es-ES" sz="1200" b="1" dirty="0"/>
              <a:t> </a:t>
            </a:r>
            <a:r>
              <a:rPr lang="es-ES" sz="1200" b="1" dirty="0" err="1"/>
              <a:t>Canvas</a:t>
            </a:r>
            <a:r>
              <a:rPr lang="es-ES" sz="1200" b="1" dirty="0"/>
              <a:t>.</a:t>
            </a:r>
          </a:p>
          <a:p>
            <a:pPr marL="114300" indent="0">
              <a:buNone/>
            </a:pPr>
            <a:endParaRPr lang="es-ES" sz="1200" dirty="0"/>
          </a:p>
          <a:p>
            <a:pPr marL="114300" indent="0">
              <a:buNone/>
            </a:pPr>
            <a:r>
              <a:rPr lang="es-ES" sz="1200" dirty="0"/>
              <a:t>El Business </a:t>
            </a:r>
            <a:r>
              <a:rPr lang="es-ES" sz="1200" dirty="0" err="1"/>
              <a:t>Model</a:t>
            </a:r>
            <a:r>
              <a:rPr lang="es-ES" sz="1200" dirty="0"/>
              <a:t> </a:t>
            </a:r>
            <a:r>
              <a:rPr lang="es-ES" sz="1200" dirty="0" err="1"/>
              <a:t>Canvas</a:t>
            </a:r>
            <a:r>
              <a:rPr lang="es-ES" sz="1200" dirty="0"/>
              <a:t> es una plantilla de gestión estratégica y de “</a:t>
            </a:r>
            <a:r>
              <a:rPr lang="es-ES" sz="1200" b="1" dirty="0"/>
              <a:t>Lean </a:t>
            </a:r>
            <a:r>
              <a:rPr lang="es-ES" sz="1200" b="1" dirty="0" err="1"/>
              <a:t>Startup</a:t>
            </a:r>
            <a:r>
              <a:rPr lang="es-ES" sz="1200" dirty="0"/>
              <a:t>” para desarrollar modelos de negocio nuevos o documentar los existentes. </a:t>
            </a:r>
          </a:p>
          <a:p>
            <a:pPr marL="114300" indent="0">
              <a:buNone/>
            </a:pPr>
            <a:endParaRPr lang="es-ES" sz="1200" dirty="0"/>
          </a:p>
          <a:p>
            <a:pPr marL="114300" indent="0">
              <a:buNone/>
            </a:pPr>
            <a:r>
              <a:rPr lang="es-ES" sz="1200" dirty="0"/>
              <a:t>Es una herramienta visual con elementos que describen la propuesta de valor, la infraestructura, los clientes y las finanzas de una empresa. Ayuda a las empresas a alinear sus actividades ilustrando las posibles compensaciones comparándolas entre sí y pudiendo ver el panorama general de su marco empresarial.</a:t>
            </a:r>
          </a:p>
          <a:p>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5525573" y="42103"/>
            <a:ext cx="3740347" cy="4939814"/>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requisitos previos para esta certificación.</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 Comprender los conceptos de un modelo </a:t>
            </a:r>
            <a:r>
              <a:rPr lang="es-ES" sz="1050" dirty="0" err="1">
                <a:latin typeface="Arial" panose="020B0604020202020204" pitchFamily="34" charset="0"/>
              </a:rPr>
              <a:t>denegocio</a:t>
            </a:r>
            <a:r>
              <a:rPr lang="es-ES" sz="1050" dirty="0">
                <a:latin typeface="Arial" panose="020B0604020202020204" pitchFamily="34" charset="0"/>
              </a:rPr>
              <a:t>, sus patrones y su funcionamiento</a:t>
            </a:r>
          </a:p>
          <a:p>
            <a:r>
              <a:rPr lang="es-ES" sz="1050" dirty="0">
                <a:latin typeface="Arial" panose="020B0604020202020204" pitchFamily="34" charset="0"/>
              </a:rPr>
              <a:t>• Introducción al Business </a:t>
            </a:r>
            <a:r>
              <a:rPr lang="es-ES" sz="1050" dirty="0" err="1">
                <a:latin typeface="Arial" panose="020B0604020202020204" pitchFamily="34" charset="0"/>
              </a:rPr>
              <a:t>Model</a:t>
            </a:r>
            <a:r>
              <a:rPr lang="es-ES" sz="1050" dirty="0">
                <a:latin typeface="Arial" panose="020B0604020202020204" pitchFamily="34" charset="0"/>
              </a:rPr>
              <a:t> </a:t>
            </a:r>
            <a:r>
              <a:rPr lang="es-ES" sz="1050" dirty="0" err="1">
                <a:latin typeface="Arial" panose="020B0604020202020204" pitchFamily="34" charset="0"/>
              </a:rPr>
              <a:t>Canvas</a:t>
            </a:r>
            <a:r>
              <a:rPr lang="es-ES" sz="1050" dirty="0">
                <a:latin typeface="Arial" panose="020B0604020202020204" pitchFamily="34" charset="0"/>
              </a:rPr>
              <a:t> para desarrollar nuevos modelos de negocio y documentar los existentes</a:t>
            </a:r>
          </a:p>
          <a:p>
            <a:r>
              <a:rPr lang="es-ES" sz="1050" dirty="0">
                <a:latin typeface="Arial" panose="020B0604020202020204" pitchFamily="34" charset="0"/>
              </a:rPr>
              <a:t>• Comprender los diferentes bloques del Business </a:t>
            </a:r>
            <a:r>
              <a:rPr lang="es-ES" sz="1050" dirty="0" err="1">
                <a:latin typeface="Arial" panose="020B0604020202020204" pitchFamily="34" charset="0"/>
              </a:rPr>
              <a:t>Model</a:t>
            </a:r>
            <a:r>
              <a:rPr lang="es-ES" sz="1050" dirty="0">
                <a:latin typeface="Arial" panose="020B0604020202020204" pitchFamily="34" charset="0"/>
              </a:rPr>
              <a:t> </a:t>
            </a:r>
            <a:r>
              <a:rPr lang="es-ES" sz="1050" dirty="0" err="1">
                <a:latin typeface="Arial" panose="020B0604020202020204" pitchFamily="34" charset="0"/>
              </a:rPr>
              <a:t>Canvas</a:t>
            </a:r>
            <a:r>
              <a:rPr lang="es-ES" sz="1050" dirty="0">
                <a:latin typeface="Arial" panose="020B0604020202020204" pitchFamily="34" charset="0"/>
              </a:rPr>
              <a:t> y cuál es su función</a:t>
            </a:r>
          </a:p>
          <a:p>
            <a:r>
              <a:rPr lang="es-ES" sz="1050" dirty="0">
                <a:latin typeface="Arial" panose="020B0604020202020204" pitchFamily="34" charset="0"/>
              </a:rPr>
              <a:t>• Introducción al Método Lean Startup (Crear, Medir, Aprender) e Innovación Continua</a:t>
            </a:r>
          </a:p>
          <a:p>
            <a:pPr>
              <a:buFont typeface="Arial" panose="020B0604020202020204" pitchFamily="34" charset="0"/>
              <a:buChar char="•"/>
            </a:pPr>
            <a:r>
              <a:rPr lang="es-ES" sz="1050" dirty="0">
                <a:latin typeface="Arial" panose="020B0604020202020204" pitchFamily="34" charset="0"/>
              </a:rPr>
              <a:t> Analizar el Lean </a:t>
            </a:r>
            <a:r>
              <a:rPr lang="es-ES" sz="1050" dirty="0" err="1">
                <a:latin typeface="Arial" panose="020B0604020202020204" pitchFamily="34" charset="0"/>
              </a:rPr>
              <a:t>Canvas</a:t>
            </a:r>
            <a:r>
              <a:rPr lang="es-ES" sz="1050" dirty="0">
                <a:latin typeface="Arial" panose="020B0604020202020204" pitchFamily="34" charset="0"/>
              </a:rPr>
              <a:t> y su función como mejor método para enfocarse en problemas y posibles soluciones</a:t>
            </a:r>
          </a:p>
          <a:p>
            <a:r>
              <a:rPr lang="es-ES" sz="1050" dirty="0">
                <a:latin typeface="Arial" panose="020B0604020202020204" pitchFamily="34" charset="0"/>
              </a:rPr>
              <a:t>• Analizar una posible base de rentabilidad en un Modelo de Negocio para poder pivotar rápidamente si es necesario</a:t>
            </a: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r>
              <a:rPr lang="es-ES" sz="1050" dirty="0">
                <a:latin typeface="Arial" panose="020B0604020202020204" pitchFamily="34" charset="0"/>
              </a:rPr>
              <a:t>Propietarios de negocio, </a:t>
            </a:r>
          </a:p>
          <a:p>
            <a:r>
              <a:rPr lang="es-ES" sz="1050" dirty="0">
                <a:latin typeface="Arial" panose="020B0604020202020204" pitchFamily="34" charset="0"/>
              </a:rPr>
              <a:t>Planificación empresarial. </a:t>
            </a:r>
          </a:p>
          <a:p>
            <a:r>
              <a:rPr lang="es-ES" sz="1050" dirty="0">
                <a:latin typeface="Arial" panose="020B0604020202020204" pitchFamily="34" charset="0"/>
              </a:rPr>
              <a:t>Consultores, </a:t>
            </a:r>
          </a:p>
          <a:p>
            <a:r>
              <a:rPr lang="es-ES" sz="1050" dirty="0">
                <a:latin typeface="Arial" panose="020B0604020202020204" pitchFamily="34" charset="0"/>
              </a:rPr>
              <a:t>Cargos directivos o superiores en una empresa, </a:t>
            </a:r>
          </a:p>
          <a:p>
            <a:r>
              <a:rPr lang="es-ES" sz="1050" dirty="0">
                <a:latin typeface="Arial" panose="020B0604020202020204" pitchFamily="34" charset="0"/>
              </a:rPr>
              <a:t>Líderes empresariales, </a:t>
            </a:r>
          </a:p>
          <a:p>
            <a:r>
              <a:rPr lang="es-ES" sz="1050" dirty="0">
                <a:latin typeface="Arial" panose="020B0604020202020204" pitchFamily="34" charset="0"/>
              </a:rPr>
              <a:t>Emprendedores</a:t>
            </a:r>
          </a:p>
          <a:p>
            <a:r>
              <a:rPr lang="es-ES" sz="1050" dirty="0">
                <a:latin typeface="Arial" panose="020B0604020202020204" pitchFamily="34" charset="0"/>
              </a:rPr>
              <a:t>Responsables de Transformación e </a:t>
            </a:r>
            <a:r>
              <a:rPr lang="es-ES" sz="1050" dirty="0" err="1">
                <a:latin typeface="Arial" panose="020B0604020202020204" pitchFamily="34" charset="0"/>
              </a:rPr>
              <a:t>intraemprendimiento</a:t>
            </a:r>
            <a:r>
              <a:rPr lang="es-ES" sz="1050" dirty="0">
                <a:latin typeface="Arial" panose="020B0604020202020204" pitchFamily="34" charset="0"/>
              </a:rPr>
              <a:t> </a:t>
            </a:r>
          </a:p>
          <a:p>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p>
          <a:p>
            <a:pPr>
              <a:buFont typeface="Arial" panose="020B0604020202020204" pitchFamily="34" charset="0"/>
              <a:buChar char="•"/>
            </a:pPr>
            <a:r>
              <a:rPr lang="es-ES" sz="1050" dirty="0">
                <a:effectLst/>
                <a:latin typeface="Arial" panose="020B0604020202020204" pitchFamily="34" charset="0"/>
              </a:rPr>
              <a:t>Validez certificación 3 años</a:t>
            </a: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015922" y="0"/>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015922" y="475920"/>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109520" y="4177725"/>
            <a:ext cx="481076" cy="481076"/>
          </a:xfrm>
          <a:prstGeom prst="rect">
            <a:avLst/>
          </a:prstGeom>
        </p:spPr>
      </p:pic>
      <p:pic>
        <p:nvPicPr>
          <p:cNvPr id="9" name="Imagen 8">
            <a:extLst>
              <a:ext uri="{FF2B5EF4-FFF2-40B4-BE49-F238E27FC236}">
                <a16:creationId xmlns:a16="http://schemas.microsoft.com/office/drawing/2014/main" id="{FB51F235-DB7D-4FD4-B13C-24E64DF09F05}"/>
              </a:ext>
            </a:extLst>
          </p:cNvPr>
          <p:cNvPicPr>
            <a:picLocks noChangeAspect="1"/>
          </p:cNvPicPr>
          <p:nvPr/>
        </p:nvPicPr>
        <p:blipFill>
          <a:blip r:embed="rId5"/>
          <a:stretch>
            <a:fillRect/>
          </a:stretch>
        </p:blipFill>
        <p:spPr>
          <a:xfrm>
            <a:off x="5109520" y="2718180"/>
            <a:ext cx="481076" cy="341409"/>
          </a:xfrm>
          <a:prstGeom prst="rect">
            <a:avLst/>
          </a:prstGeom>
        </p:spPr>
      </p:pic>
      <p:pic>
        <p:nvPicPr>
          <p:cNvPr id="13" name="Picture 2" descr="Grupo Compusof - Home | Facebook">
            <a:extLst>
              <a:ext uri="{FF2B5EF4-FFF2-40B4-BE49-F238E27FC236}">
                <a16:creationId xmlns:a16="http://schemas.microsoft.com/office/drawing/2014/main" id="{EBF40B2C-38E8-42B7-B636-F7CBAC9F2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5881423D-A3FA-4070-837C-738B857EC0FA}"/>
              </a:ext>
            </a:extLst>
          </p:cNvPr>
          <p:cNvGrpSpPr/>
          <p:nvPr/>
        </p:nvGrpSpPr>
        <p:grpSpPr>
          <a:xfrm>
            <a:off x="14099" y="485375"/>
            <a:ext cx="745834" cy="715950"/>
            <a:chOff x="14099" y="485375"/>
            <a:chExt cx="745834" cy="715950"/>
          </a:xfrm>
        </p:grpSpPr>
        <p:pic>
          <p:nvPicPr>
            <p:cNvPr id="15" name="Gráfico 14" descr="Símbolo">
              <a:extLst>
                <a:ext uri="{FF2B5EF4-FFF2-40B4-BE49-F238E27FC236}">
                  <a16:creationId xmlns:a16="http://schemas.microsoft.com/office/drawing/2014/main" id="{17613288-C1F9-4F3E-945B-3467A16D9E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9" y="485375"/>
              <a:ext cx="715950" cy="715950"/>
            </a:xfrm>
            <a:prstGeom prst="rect">
              <a:avLst/>
            </a:prstGeom>
          </p:spPr>
        </p:pic>
        <p:sp>
          <p:nvSpPr>
            <p:cNvPr id="16" name="CuadroTexto 15">
              <a:extLst>
                <a:ext uri="{FF2B5EF4-FFF2-40B4-BE49-F238E27FC236}">
                  <a16:creationId xmlns:a16="http://schemas.microsoft.com/office/drawing/2014/main" id="{7A5ED4E9-23B4-4168-9A78-5957F474E5D6}"/>
                </a:ext>
              </a:extLst>
            </p:cNvPr>
            <p:cNvSpPr txBox="1"/>
            <p:nvPr/>
          </p:nvSpPr>
          <p:spPr>
            <a:xfrm>
              <a:off x="221707" y="634671"/>
              <a:ext cx="538226" cy="307777"/>
            </a:xfrm>
            <a:prstGeom prst="rect">
              <a:avLst/>
            </a:prstGeom>
            <a:noFill/>
          </p:spPr>
          <p:txBody>
            <a:bodyPr wrap="square" rtlCol="0">
              <a:spAutoFit/>
            </a:bodyPr>
            <a:lstStyle/>
            <a:p>
              <a:r>
                <a:rPr lang="es-ES" b="1" dirty="0"/>
                <a:t>4</a:t>
              </a:r>
            </a:p>
          </p:txBody>
        </p:sp>
      </p:grpSp>
    </p:spTree>
    <p:extLst>
      <p:ext uri="{BB962C8B-B14F-4D97-AF65-F5344CB8AC3E}">
        <p14:creationId xmlns:p14="http://schemas.microsoft.com/office/powerpoint/2010/main" val="67063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4"/>
          <p:cNvSpPr txBox="1">
            <a:spLocks noGrp="1"/>
          </p:cNvSpPr>
          <p:nvPr>
            <p:ph type="title"/>
          </p:nvPr>
        </p:nvSpPr>
        <p:spPr>
          <a:xfrm>
            <a:off x="2857488" y="536650"/>
            <a:ext cx="4043183" cy="4812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s" dirty="0"/>
              <a:t>Cursos profesionales Scrum</a:t>
            </a:r>
            <a:endParaRPr dirty="0"/>
          </a:p>
        </p:txBody>
      </p:sp>
      <p:grpSp>
        <p:nvGrpSpPr>
          <p:cNvPr id="668" name="Google Shape;668;p34"/>
          <p:cNvGrpSpPr/>
          <p:nvPr/>
        </p:nvGrpSpPr>
        <p:grpSpPr>
          <a:xfrm>
            <a:off x="740100" y="1606222"/>
            <a:ext cx="1618525" cy="2158053"/>
            <a:chOff x="740100" y="1606222"/>
            <a:chExt cx="1618525" cy="2158053"/>
          </a:xfrm>
        </p:grpSpPr>
        <p:sp>
          <p:nvSpPr>
            <p:cNvPr id="669" name="Google Shape;669;p34"/>
            <p:cNvSpPr/>
            <p:nvPr/>
          </p:nvSpPr>
          <p:spPr>
            <a:xfrm>
              <a:off x="740100"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074575"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1" name="Google Shape;671;p34"/>
            <p:cNvCxnSpPr/>
            <p:nvPr/>
          </p:nvCxnSpPr>
          <p:spPr>
            <a:xfrm>
              <a:off x="1549363" y="2890375"/>
              <a:ext cx="0" cy="873900"/>
            </a:xfrm>
            <a:prstGeom prst="straightConnector1">
              <a:avLst/>
            </a:prstGeom>
            <a:noFill/>
            <a:ln w="19050" cap="flat" cmpd="sng">
              <a:solidFill>
                <a:srgbClr val="CCCCCC"/>
              </a:solidFill>
              <a:prstDash val="solid"/>
              <a:round/>
              <a:headEnd type="none" w="med" len="med"/>
              <a:tailEnd type="oval" w="med" len="med"/>
            </a:ln>
          </p:spPr>
        </p:cxnSp>
      </p:grpSp>
      <p:grpSp>
        <p:nvGrpSpPr>
          <p:cNvPr id="672" name="Google Shape;672;p34"/>
          <p:cNvGrpSpPr/>
          <p:nvPr/>
        </p:nvGrpSpPr>
        <p:grpSpPr>
          <a:xfrm>
            <a:off x="6798000" y="1606222"/>
            <a:ext cx="1618525" cy="2158053"/>
            <a:chOff x="6798000" y="1606222"/>
            <a:chExt cx="1618525" cy="2158053"/>
          </a:xfrm>
        </p:grpSpPr>
        <p:sp>
          <p:nvSpPr>
            <p:cNvPr id="673" name="Google Shape;673;p34"/>
            <p:cNvSpPr/>
            <p:nvPr/>
          </p:nvSpPr>
          <p:spPr>
            <a:xfrm>
              <a:off x="6798000"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7132475"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p34"/>
            <p:cNvCxnSpPr/>
            <p:nvPr/>
          </p:nvCxnSpPr>
          <p:spPr>
            <a:xfrm>
              <a:off x="7607263" y="2890375"/>
              <a:ext cx="0" cy="873900"/>
            </a:xfrm>
            <a:prstGeom prst="straightConnector1">
              <a:avLst/>
            </a:prstGeom>
            <a:noFill/>
            <a:ln w="19050" cap="flat" cmpd="sng">
              <a:solidFill>
                <a:srgbClr val="CCCCCC"/>
              </a:solidFill>
              <a:prstDash val="solid"/>
              <a:round/>
              <a:headEnd type="none" w="med" len="med"/>
              <a:tailEnd type="oval" w="med" len="med"/>
            </a:ln>
          </p:spPr>
        </p:cxnSp>
      </p:grpSp>
      <p:grpSp>
        <p:nvGrpSpPr>
          <p:cNvPr id="676" name="Google Shape;676;p34"/>
          <p:cNvGrpSpPr/>
          <p:nvPr/>
        </p:nvGrpSpPr>
        <p:grpSpPr>
          <a:xfrm>
            <a:off x="2759400" y="1606222"/>
            <a:ext cx="1618525" cy="2158053"/>
            <a:chOff x="2807025" y="1606222"/>
            <a:chExt cx="1618525" cy="2158053"/>
          </a:xfrm>
        </p:grpSpPr>
        <p:sp>
          <p:nvSpPr>
            <p:cNvPr id="677" name="Google Shape;677;p34"/>
            <p:cNvSpPr/>
            <p:nvPr/>
          </p:nvSpPr>
          <p:spPr>
            <a:xfrm>
              <a:off x="2807025"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3141500"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9" name="Google Shape;679;p34"/>
            <p:cNvCxnSpPr/>
            <p:nvPr/>
          </p:nvCxnSpPr>
          <p:spPr>
            <a:xfrm>
              <a:off x="3616288" y="2890375"/>
              <a:ext cx="0" cy="873900"/>
            </a:xfrm>
            <a:prstGeom prst="straightConnector1">
              <a:avLst/>
            </a:prstGeom>
            <a:noFill/>
            <a:ln w="19050" cap="flat" cmpd="sng">
              <a:solidFill>
                <a:srgbClr val="CCCCCC"/>
              </a:solidFill>
              <a:prstDash val="solid"/>
              <a:round/>
              <a:headEnd type="none" w="med" len="med"/>
              <a:tailEnd type="oval" w="med" len="med"/>
            </a:ln>
          </p:spPr>
        </p:cxnSp>
      </p:grpSp>
      <p:grpSp>
        <p:nvGrpSpPr>
          <p:cNvPr id="680" name="Google Shape;680;p34"/>
          <p:cNvGrpSpPr/>
          <p:nvPr/>
        </p:nvGrpSpPr>
        <p:grpSpPr>
          <a:xfrm>
            <a:off x="4778700" y="1606222"/>
            <a:ext cx="1618525" cy="2158053"/>
            <a:chOff x="4873950" y="1606222"/>
            <a:chExt cx="1618525" cy="2158053"/>
          </a:xfrm>
        </p:grpSpPr>
        <p:sp>
          <p:nvSpPr>
            <p:cNvPr id="681" name="Google Shape;681;p34"/>
            <p:cNvSpPr/>
            <p:nvPr/>
          </p:nvSpPr>
          <p:spPr>
            <a:xfrm>
              <a:off x="4873950"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5208425"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3" name="Google Shape;683;p34"/>
            <p:cNvCxnSpPr/>
            <p:nvPr/>
          </p:nvCxnSpPr>
          <p:spPr>
            <a:xfrm>
              <a:off x="5683213" y="2890375"/>
              <a:ext cx="0" cy="873900"/>
            </a:xfrm>
            <a:prstGeom prst="straightConnector1">
              <a:avLst/>
            </a:prstGeom>
            <a:noFill/>
            <a:ln w="19050" cap="flat" cmpd="sng">
              <a:solidFill>
                <a:srgbClr val="CCCCCC"/>
              </a:solidFill>
              <a:prstDash val="solid"/>
              <a:round/>
              <a:headEnd type="none" w="med" len="med"/>
              <a:tailEnd type="oval" w="med" len="med"/>
            </a:ln>
          </p:spPr>
        </p:cxnSp>
      </p:grpSp>
      <p:grpSp>
        <p:nvGrpSpPr>
          <p:cNvPr id="684" name="Google Shape;684;p34"/>
          <p:cNvGrpSpPr/>
          <p:nvPr/>
        </p:nvGrpSpPr>
        <p:grpSpPr>
          <a:xfrm>
            <a:off x="3363338" y="2207606"/>
            <a:ext cx="410629" cy="410629"/>
            <a:chOff x="6727925" y="2296550"/>
            <a:chExt cx="136200" cy="136200"/>
          </a:xfrm>
        </p:grpSpPr>
        <p:sp>
          <p:nvSpPr>
            <p:cNvPr id="685" name="Google Shape;685;p34"/>
            <p:cNvSpPr/>
            <p:nvPr/>
          </p:nvSpPr>
          <p:spPr>
            <a:xfrm>
              <a:off x="6768075" y="2328925"/>
              <a:ext cx="5350" cy="5350"/>
            </a:xfrm>
            <a:custGeom>
              <a:avLst/>
              <a:gdLst/>
              <a:ahLst/>
              <a:cxnLst/>
              <a:rect l="l" t="t" r="r" b="b"/>
              <a:pathLst>
                <a:path w="214" h="214" extrusionOk="0">
                  <a:moveTo>
                    <a:pt x="109" y="1"/>
                  </a:moveTo>
                  <a:cubicBezTo>
                    <a:pt x="82" y="1"/>
                    <a:pt x="55" y="11"/>
                    <a:pt x="34" y="31"/>
                  </a:cubicBezTo>
                  <a:cubicBezTo>
                    <a:pt x="14" y="51"/>
                    <a:pt x="1" y="78"/>
                    <a:pt x="1" y="105"/>
                  </a:cubicBezTo>
                  <a:cubicBezTo>
                    <a:pt x="1" y="132"/>
                    <a:pt x="14" y="163"/>
                    <a:pt x="34" y="180"/>
                  </a:cubicBezTo>
                  <a:cubicBezTo>
                    <a:pt x="55" y="200"/>
                    <a:pt x="82" y="214"/>
                    <a:pt x="109" y="214"/>
                  </a:cubicBezTo>
                  <a:cubicBezTo>
                    <a:pt x="136" y="214"/>
                    <a:pt x="163" y="200"/>
                    <a:pt x="183" y="180"/>
                  </a:cubicBezTo>
                  <a:cubicBezTo>
                    <a:pt x="203" y="163"/>
                    <a:pt x="214" y="132"/>
                    <a:pt x="214" y="105"/>
                  </a:cubicBezTo>
                  <a:cubicBezTo>
                    <a:pt x="214" y="78"/>
                    <a:pt x="203" y="51"/>
                    <a:pt x="183" y="31"/>
                  </a:cubicBezTo>
                  <a:cubicBezTo>
                    <a:pt x="163" y="11"/>
                    <a:pt x="13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6727925" y="2296550"/>
              <a:ext cx="136200" cy="136200"/>
            </a:xfrm>
            <a:custGeom>
              <a:avLst/>
              <a:gdLst/>
              <a:ahLst/>
              <a:cxnLst/>
              <a:rect l="l" t="t" r="r" b="b"/>
              <a:pathLst>
                <a:path w="5448" h="5448" extrusionOk="0">
                  <a:moveTo>
                    <a:pt x="3006" y="1"/>
                  </a:moveTo>
                  <a:cubicBezTo>
                    <a:pt x="2979" y="1"/>
                    <a:pt x="2952" y="11"/>
                    <a:pt x="2932" y="31"/>
                  </a:cubicBezTo>
                  <a:lnTo>
                    <a:pt x="1918" y="1045"/>
                  </a:lnTo>
                  <a:cubicBezTo>
                    <a:pt x="1877" y="1089"/>
                    <a:pt x="1877" y="1157"/>
                    <a:pt x="1918" y="1198"/>
                  </a:cubicBezTo>
                  <a:cubicBezTo>
                    <a:pt x="1938" y="1218"/>
                    <a:pt x="1965" y="1228"/>
                    <a:pt x="1992" y="1228"/>
                  </a:cubicBezTo>
                  <a:cubicBezTo>
                    <a:pt x="2020" y="1228"/>
                    <a:pt x="2048" y="1218"/>
                    <a:pt x="2070" y="1198"/>
                  </a:cubicBezTo>
                  <a:lnTo>
                    <a:pt x="3050" y="214"/>
                  </a:lnTo>
                  <a:lnTo>
                    <a:pt x="4899" y="214"/>
                  </a:lnTo>
                  <a:cubicBezTo>
                    <a:pt x="5085" y="214"/>
                    <a:pt x="5234" y="362"/>
                    <a:pt x="5234" y="548"/>
                  </a:cubicBezTo>
                  <a:lnTo>
                    <a:pt x="5234" y="2398"/>
                  </a:lnTo>
                  <a:lnTo>
                    <a:pt x="2492" y="5136"/>
                  </a:lnTo>
                  <a:cubicBezTo>
                    <a:pt x="2428" y="5202"/>
                    <a:pt x="2343" y="5235"/>
                    <a:pt x="2257" y="5235"/>
                  </a:cubicBezTo>
                  <a:cubicBezTo>
                    <a:pt x="2172" y="5235"/>
                    <a:pt x="2087" y="5202"/>
                    <a:pt x="2022" y="5136"/>
                  </a:cubicBezTo>
                  <a:lnTo>
                    <a:pt x="312" y="3425"/>
                  </a:lnTo>
                  <a:cubicBezTo>
                    <a:pt x="247" y="3365"/>
                    <a:pt x="214" y="3280"/>
                    <a:pt x="214" y="3192"/>
                  </a:cubicBezTo>
                  <a:cubicBezTo>
                    <a:pt x="214" y="3101"/>
                    <a:pt x="247" y="3016"/>
                    <a:pt x="312" y="2956"/>
                  </a:cubicBezTo>
                  <a:lnTo>
                    <a:pt x="1468" y="1799"/>
                  </a:lnTo>
                  <a:cubicBezTo>
                    <a:pt x="1508" y="1755"/>
                    <a:pt x="1508" y="1688"/>
                    <a:pt x="1468" y="1647"/>
                  </a:cubicBezTo>
                  <a:cubicBezTo>
                    <a:pt x="1446" y="1627"/>
                    <a:pt x="1418" y="1617"/>
                    <a:pt x="1391" y="1617"/>
                  </a:cubicBezTo>
                  <a:cubicBezTo>
                    <a:pt x="1363" y="1617"/>
                    <a:pt x="1336" y="1627"/>
                    <a:pt x="1316" y="1647"/>
                  </a:cubicBezTo>
                  <a:lnTo>
                    <a:pt x="160" y="2803"/>
                  </a:lnTo>
                  <a:cubicBezTo>
                    <a:pt x="58" y="2908"/>
                    <a:pt x="1" y="3043"/>
                    <a:pt x="1" y="3192"/>
                  </a:cubicBezTo>
                  <a:cubicBezTo>
                    <a:pt x="1" y="3338"/>
                    <a:pt x="58" y="3473"/>
                    <a:pt x="160" y="3578"/>
                  </a:cubicBezTo>
                  <a:lnTo>
                    <a:pt x="1870" y="5288"/>
                  </a:lnTo>
                  <a:cubicBezTo>
                    <a:pt x="1978" y="5393"/>
                    <a:pt x="2117" y="5447"/>
                    <a:pt x="2256" y="5447"/>
                  </a:cubicBezTo>
                  <a:cubicBezTo>
                    <a:pt x="2398" y="5447"/>
                    <a:pt x="2536" y="5393"/>
                    <a:pt x="2644" y="5288"/>
                  </a:cubicBezTo>
                  <a:lnTo>
                    <a:pt x="5417" y="2516"/>
                  </a:lnTo>
                  <a:cubicBezTo>
                    <a:pt x="5434" y="2496"/>
                    <a:pt x="5447" y="2469"/>
                    <a:pt x="5447" y="2442"/>
                  </a:cubicBezTo>
                  <a:lnTo>
                    <a:pt x="5447" y="548"/>
                  </a:lnTo>
                  <a:cubicBezTo>
                    <a:pt x="5447" y="248"/>
                    <a:pt x="5204" y="1"/>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6825300" y="2311000"/>
              <a:ext cx="24525" cy="24450"/>
            </a:xfrm>
            <a:custGeom>
              <a:avLst/>
              <a:gdLst/>
              <a:ahLst/>
              <a:cxnLst/>
              <a:rect l="l" t="t" r="r" b="b"/>
              <a:pathLst>
                <a:path w="981" h="978" extrusionOk="0">
                  <a:moveTo>
                    <a:pt x="491" y="210"/>
                  </a:moveTo>
                  <a:cubicBezTo>
                    <a:pt x="643" y="210"/>
                    <a:pt x="768" y="336"/>
                    <a:pt x="768" y="488"/>
                  </a:cubicBezTo>
                  <a:cubicBezTo>
                    <a:pt x="768" y="640"/>
                    <a:pt x="643" y="765"/>
                    <a:pt x="491" y="765"/>
                  </a:cubicBezTo>
                  <a:cubicBezTo>
                    <a:pt x="338" y="765"/>
                    <a:pt x="213" y="640"/>
                    <a:pt x="213" y="488"/>
                  </a:cubicBezTo>
                  <a:cubicBezTo>
                    <a:pt x="213" y="336"/>
                    <a:pt x="338" y="210"/>
                    <a:pt x="491" y="210"/>
                  </a:cubicBezTo>
                  <a:close/>
                  <a:moveTo>
                    <a:pt x="491" y="1"/>
                  </a:moveTo>
                  <a:cubicBezTo>
                    <a:pt x="220" y="1"/>
                    <a:pt x="0" y="217"/>
                    <a:pt x="0" y="488"/>
                  </a:cubicBezTo>
                  <a:cubicBezTo>
                    <a:pt x="0" y="758"/>
                    <a:pt x="220" y="978"/>
                    <a:pt x="491" y="978"/>
                  </a:cubicBezTo>
                  <a:cubicBezTo>
                    <a:pt x="761" y="978"/>
                    <a:pt x="981" y="758"/>
                    <a:pt x="981" y="488"/>
                  </a:cubicBezTo>
                  <a:cubicBezTo>
                    <a:pt x="981" y="217"/>
                    <a:pt x="761"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6749150" y="2321150"/>
              <a:ext cx="90450" cy="90375"/>
            </a:xfrm>
            <a:custGeom>
              <a:avLst/>
              <a:gdLst/>
              <a:ahLst/>
              <a:cxnLst/>
              <a:rect l="l" t="t" r="r" b="b"/>
              <a:pathLst>
                <a:path w="3618" h="3615" extrusionOk="0">
                  <a:moveTo>
                    <a:pt x="2201" y="210"/>
                  </a:moveTo>
                  <a:cubicBezTo>
                    <a:pt x="2272" y="210"/>
                    <a:pt x="2336" y="241"/>
                    <a:pt x="2387" y="288"/>
                  </a:cubicBezTo>
                  <a:lnTo>
                    <a:pt x="3327" y="1228"/>
                  </a:lnTo>
                  <a:cubicBezTo>
                    <a:pt x="3374" y="1278"/>
                    <a:pt x="3405" y="1343"/>
                    <a:pt x="3405" y="1414"/>
                  </a:cubicBezTo>
                  <a:cubicBezTo>
                    <a:pt x="3405" y="1485"/>
                    <a:pt x="3378" y="1549"/>
                    <a:pt x="3327" y="1600"/>
                  </a:cubicBezTo>
                  <a:lnTo>
                    <a:pt x="3198" y="1728"/>
                  </a:lnTo>
                  <a:lnTo>
                    <a:pt x="2681" y="1211"/>
                  </a:lnTo>
                  <a:cubicBezTo>
                    <a:pt x="2661" y="1189"/>
                    <a:pt x="2634" y="1178"/>
                    <a:pt x="2607" y="1178"/>
                  </a:cubicBezTo>
                  <a:cubicBezTo>
                    <a:pt x="2580" y="1178"/>
                    <a:pt x="2553" y="1189"/>
                    <a:pt x="2532" y="1211"/>
                  </a:cubicBezTo>
                  <a:cubicBezTo>
                    <a:pt x="2489" y="1251"/>
                    <a:pt x="2489" y="1319"/>
                    <a:pt x="2532" y="1360"/>
                  </a:cubicBezTo>
                  <a:lnTo>
                    <a:pt x="3050" y="1877"/>
                  </a:lnTo>
                  <a:lnTo>
                    <a:pt x="1599" y="3327"/>
                  </a:lnTo>
                  <a:cubicBezTo>
                    <a:pt x="1549" y="3378"/>
                    <a:pt x="1482" y="3403"/>
                    <a:pt x="1415" y="3403"/>
                  </a:cubicBezTo>
                  <a:cubicBezTo>
                    <a:pt x="1347" y="3403"/>
                    <a:pt x="1280" y="3378"/>
                    <a:pt x="1227" y="3327"/>
                  </a:cubicBezTo>
                  <a:lnTo>
                    <a:pt x="288" y="2387"/>
                  </a:lnTo>
                  <a:cubicBezTo>
                    <a:pt x="240" y="2337"/>
                    <a:pt x="213" y="2272"/>
                    <a:pt x="213" y="2201"/>
                  </a:cubicBezTo>
                  <a:cubicBezTo>
                    <a:pt x="213" y="2130"/>
                    <a:pt x="240" y="2066"/>
                    <a:pt x="288" y="2016"/>
                  </a:cubicBezTo>
                  <a:lnTo>
                    <a:pt x="2015" y="288"/>
                  </a:lnTo>
                  <a:cubicBezTo>
                    <a:pt x="2066" y="241"/>
                    <a:pt x="2130" y="210"/>
                    <a:pt x="2201" y="210"/>
                  </a:cubicBezTo>
                  <a:close/>
                  <a:moveTo>
                    <a:pt x="2201" y="1"/>
                  </a:moveTo>
                  <a:cubicBezTo>
                    <a:pt x="2076" y="1"/>
                    <a:pt x="1954" y="48"/>
                    <a:pt x="1866" y="139"/>
                  </a:cubicBezTo>
                  <a:lnTo>
                    <a:pt x="139" y="1867"/>
                  </a:lnTo>
                  <a:cubicBezTo>
                    <a:pt x="48" y="1955"/>
                    <a:pt x="0" y="2073"/>
                    <a:pt x="0" y="2201"/>
                  </a:cubicBezTo>
                  <a:cubicBezTo>
                    <a:pt x="0" y="2327"/>
                    <a:pt x="48" y="2448"/>
                    <a:pt x="139" y="2536"/>
                  </a:cubicBezTo>
                  <a:lnTo>
                    <a:pt x="1079" y="3476"/>
                  </a:lnTo>
                  <a:cubicBezTo>
                    <a:pt x="1170" y="3571"/>
                    <a:pt x="1292" y="3615"/>
                    <a:pt x="1413" y="3615"/>
                  </a:cubicBezTo>
                  <a:cubicBezTo>
                    <a:pt x="1535" y="3615"/>
                    <a:pt x="1657" y="3571"/>
                    <a:pt x="1751" y="3476"/>
                  </a:cubicBezTo>
                  <a:lnTo>
                    <a:pt x="3476" y="1752"/>
                  </a:lnTo>
                  <a:cubicBezTo>
                    <a:pt x="3567" y="1661"/>
                    <a:pt x="3618" y="1542"/>
                    <a:pt x="3618" y="1414"/>
                  </a:cubicBezTo>
                  <a:cubicBezTo>
                    <a:pt x="3618" y="1289"/>
                    <a:pt x="3567" y="1167"/>
                    <a:pt x="3476" y="1079"/>
                  </a:cubicBezTo>
                  <a:lnTo>
                    <a:pt x="2536" y="139"/>
                  </a:lnTo>
                  <a:cubicBezTo>
                    <a:pt x="2448" y="48"/>
                    <a:pt x="2330"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6803750" y="2342700"/>
              <a:ext cx="5350" cy="5350"/>
            </a:xfrm>
            <a:custGeom>
              <a:avLst/>
              <a:gdLst/>
              <a:ahLst/>
              <a:cxnLst/>
              <a:rect l="l" t="t" r="r" b="b"/>
              <a:pathLst>
                <a:path w="214" h="214" extrusionOk="0">
                  <a:moveTo>
                    <a:pt x="105" y="1"/>
                  </a:moveTo>
                  <a:cubicBezTo>
                    <a:pt x="78" y="1"/>
                    <a:pt x="51" y="11"/>
                    <a:pt x="31" y="31"/>
                  </a:cubicBezTo>
                  <a:cubicBezTo>
                    <a:pt x="10" y="51"/>
                    <a:pt x="0" y="78"/>
                    <a:pt x="0" y="109"/>
                  </a:cubicBezTo>
                  <a:cubicBezTo>
                    <a:pt x="0" y="136"/>
                    <a:pt x="10" y="163"/>
                    <a:pt x="31" y="183"/>
                  </a:cubicBezTo>
                  <a:cubicBezTo>
                    <a:pt x="51" y="204"/>
                    <a:pt x="78" y="214"/>
                    <a:pt x="105" y="214"/>
                  </a:cubicBezTo>
                  <a:cubicBezTo>
                    <a:pt x="135" y="214"/>
                    <a:pt x="163" y="204"/>
                    <a:pt x="183" y="183"/>
                  </a:cubicBezTo>
                  <a:cubicBezTo>
                    <a:pt x="203" y="163"/>
                    <a:pt x="213" y="136"/>
                    <a:pt x="213" y="109"/>
                  </a:cubicBezTo>
                  <a:cubicBezTo>
                    <a:pt x="213" y="78"/>
                    <a:pt x="203" y="51"/>
                    <a:pt x="183" y="31"/>
                  </a:cubicBezTo>
                  <a:cubicBezTo>
                    <a:pt x="163" y="11"/>
                    <a:pt x="135"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4"/>
          <p:cNvGrpSpPr/>
          <p:nvPr/>
        </p:nvGrpSpPr>
        <p:grpSpPr>
          <a:xfrm>
            <a:off x="5382649" y="2209753"/>
            <a:ext cx="410628" cy="406309"/>
            <a:chOff x="6546625" y="1900200"/>
            <a:chExt cx="125975" cy="124650"/>
          </a:xfrm>
        </p:grpSpPr>
        <p:sp>
          <p:nvSpPr>
            <p:cNvPr id="691" name="Google Shape;691;p34"/>
            <p:cNvSpPr/>
            <p:nvPr/>
          </p:nvSpPr>
          <p:spPr>
            <a:xfrm>
              <a:off x="6546625" y="1900200"/>
              <a:ext cx="125975" cy="124650"/>
            </a:xfrm>
            <a:custGeom>
              <a:avLst/>
              <a:gdLst/>
              <a:ahLst/>
              <a:cxnLst/>
              <a:rect l="l" t="t" r="r" b="b"/>
              <a:pathLst>
                <a:path w="5039" h="4986" extrusionOk="0">
                  <a:moveTo>
                    <a:pt x="1634" y="1185"/>
                  </a:moveTo>
                  <a:lnTo>
                    <a:pt x="751" y="2068"/>
                  </a:lnTo>
                  <a:lnTo>
                    <a:pt x="572" y="2247"/>
                  </a:lnTo>
                  <a:lnTo>
                    <a:pt x="244" y="1919"/>
                  </a:lnTo>
                  <a:lnTo>
                    <a:pt x="981" y="1185"/>
                  </a:lnTo>
                  <a:close/>
                  <a:moveTo>
                    <a:pt x="826" y="3092"/>
                  </a:moveTo>
                  <a:lnTo>
                    <a:pt x="1904" y="4171"/>
                  </a:lnTo>
                  <a:lnTo>
                    <a:pt x="1549" y="4370"/>
                  </a:lnTo>
                  <a:lnTo>
                    <a:pt x="1417" y="4242"/>
                  </a:lnTo>
                  <a:cubicBezTo>
                    <a:pt x="1417" y="4238"/>
                    <a:pt x="1414" y="4235"/>
                    <a:pt x="1411" y="4235"/>
                  </a:cubicBezTo>
                  <a:cubicBezTo>
                    <a:pt x="1407" y="4231"/>
                    <a:pt x="1404" y="4228"/>
                    <a:pt x="1404" y="4228"/>
                  </a:cubicBezTo>
                  <a:lnTo>
                    <a:pt x="772" y="3593"/>
                  </a:lnTo>
                  <a:cubicBezTo>
                    <a:pt x="768" y="3589"/>
                    <a:pt x="765" y="3589"/>
                    <a:pt x="761" y="3586"/>
                  </a:cubicBezTo>
                  <a:cubicBezTo>
                    <a:pt x="761" y="3582"/>
                    <a:pt x="758" y="3579"/>
                    <a:pt x="755" y="3579"/>
                  </a:cubicBezTo>
                  <a:lnTo>
                    <a:pt x="626" y="3447"/>
                  </a:lnTo>
                  <a:lnTo>
                    <a:pt x="826" y="3092"/>
                  </a:lnTo>
                  <a:close/>
                  <a:moveTo>
                    <a:pt x="4124" y="192"/>
                  </a:moveTo>
                  <a:cubicBezTo>
                    <a:pt x="4328" y="192"/>
                    <a:pt x="4535" y="213"/>
                    <a:pt x="4741" y="256"/>
                  </a:cubicBezTo>
                  <a:cubicBezTo>
                    <a:pt x="4947" y="1243"/>
                    <a:pt x="4649" y="2250"/>
                    <a:pt x="3933" y="2967"/>
                  </a:cubicBezTo>
                  <a:lnTo>
                    <a:pt x="2543" y="4357"/>
                  </a:lnTo>
                  <a:lnTo>
                    <a:pt x="2455" y="4444"/>
                  </a:lnTo>
                  <a:lnTo>
                    <a:pt x="2134" y="4123"/>
                  </a:lnTo>
                  <a:lnTo>
                    <a:pt x="873" y="2862"/>
                  </a:lnTo>
                  <a:lnTo>
                    <a:pt x="552" y="2541"/>
                  </a:lnTo>
                  <a:lnTo>
                    <a:pt x="819" y="2274"/>
                  </a:lnTo>
                  <a:lnTo>
                    <a:pt x="2121" y="3576"/>
                  </a:lnTo>
                  <a:cubicBezTo>
                    <a:pt x="2137" y="3593"/>
                    <a:pt x="2165" y="3603"/>
                    <a:pt x="2188" y="3603"/>
                  </a:cubicBezTo>
                  <a:cubicBezTo>
                    <a:pt x="2215" y="3603"/>
                    <a:pt x="2239" y="3593"/>
                    <a:pt x="2259" y="3576"/>
                  </a:cubicBezTo>
                  <a:cubicBezTo>
                    <a:pt x="2296" y="3535"/>
                    <a:pt x="2296" y="3474"/>
                    <a:pt x="2259" y="3437"/>
                  </a:cubicBezTo>
                  <a:lnTo>
                    <a:pt x="958" y="2135"/>
                  </a:lnTo>
                  <a:lnTo>
                    <a:pt x="2033" y="1064"/>
                  </a:lnTo>
                  <a:cubicBezTo>
                    <a:pt x="2597" y="496"/>
                    <a:pt x="3346" y="192"/>
                    <a:pt x="4124" y="192"/>
                  </a:cubicBezTo>
                  <a:close/>
                  <a:moveTo>
                    <a:pt x="3811" y="3366"/>
                  </a:moveTo>
                  <a:lnTo>
                    <a:pt x="3811" y="4015"/>
                  </a:lnTo>
                  <a:lnTo>
                    <a:pt x="3077" y="4749"/>
                  </a:lnTo>
                  <a:lnTo>
                    <a:pt x="2753" y="4424"/>
                  </a:lnTo>
                  <a:lnTo>
                    <a:pt x="3811" y="3366"/>
                  </a:lnTo>
                  <a:close/>
                  <a:moveTo>
                    <a:pt x="697" y="3795"/>
                  </a:moveTo>
                  <a:lnTo>
                    <a:pt x="1201" y="4302"/>
                  </a:lnTo>
                  <a:cubicBezTo>
                    <a:pt x="998" y="4482"/>
                    <a:pt x="751" y="4617"/>
                    <a:pt x="488" y="4688"/>
                  </a:cubicBezTo>
                  <a:lnTo>
                    <a:pt x="244" y="4752"/>
                  </a:lnTo>
                  <a:lnTo>
                    <a:pt x="308" y="4509"/>
                  </a:lnTo>
                  <a:cubicBezTo>
                    <a:pt x="379" y="4245"/>
                    <a:pt x="515" y="3998"/>
                    <a:pt x="697" y="3795"/>
                  </a:cubicBezTo>
                  <a:close/>
                  <a:moveTo>
                    <a:pt x="4125" y="0"/>
                  </a:moveTo>
                  <a:cubicBezTo>
                    <a:pt x="3833" y="0"/>
                    <a:pt x="3541" y="40"/>
                    <a:pt x="3260" y="120"/>
                  </a:cubicBezTo>
                  <a:cubicBezTo>
                    <a:pt x="2743" y="269"/>
                    <a:pt x="2273" y="546"/>
                    <a:pt x="1894" y="925"/>
                  </a:cubicBezTo>
                  <a:lnTo>
                    <a:pt x="1830" y="989"/>
                  </a:lnTo>
                  <a:lnTo>
                    <a:pt x="941" y="989"/>
                  </a:lnTo>
                  <a:cubicBezTo>
                    <a:pt x="914" y="989"/>
                    <a:pt x="890" y="999"/>
                    <a:pt x="870" y="1020"/>
                  </a:cubicBezTo>
                  <a:lnTo>
                    <a:pt x="38" y="1851"/>
                  </a:lnTo>
                  <a:cubicBezTo>
                    <a:pt x="1" y="1889"/>
                    <a:pt x="1" y="1949"/>
                    <a:pt x="38" y="1990"/>
                  </a:cubicBezTo>
                  <a:lnTo>
                    <a:pt x="434" y="2386"/>
                  </a:lnTo>
                  <a:lnTo>
                    <a:pt x="346" y="2473"/>
                  </a:lnTo>
                  <a:cubicBezTo>
                    <a:pt x="308" y="2511"/>
                    <a:pt x="308" y="2572"/>
                    <a:pt x="346" y="2612"/>
                  </a:cubicBezTo>
                  <a:lnTo>
                    <a:pt x="684" y="2947"/>
                  </a:lnTo>
                  <a:lnTo>
                    <a:pt x="420" y="3417"/>
                  </a:lnTo>
                  <a:cubicBezTo>
                    <a:pt x="396" y="3454"/>
                    <a:pt x="403" y="3505"/>
                    <a:pt x="434" y="3535"/>
                  </a:cubicBezTo>
                  <a:lnTo>
                    <a:pt x="559" y="3657"/>
                  </a:lnTo>
                  <a:cubicBezTo>
                    <a:pt x="352" y="3887"/>
                    <a:pt x="200" y="4161"/>
                    <a:pt x="122" y="4458"/>
                  </a:cubicBezTo>
                  <a:lnTo>
                    <a:pt x="14" y="4864"/>
                  </a:lnTo>
                  <a:cubicBezTo>
                    <a:pt x="4" y="4898"/>
                    <a:pt x="14" y="4935"/>
                    <a:pt x="38" y="4958"/>
                  </a:cubicBezTo>
                  <a:cubicBezTo>
                    <a:pt x="58" y="4975"/>
                    <a:pt x="82" y="4985"/>
                    <a:pt x="109" y="4985"/>
                  </a:cubicBezTo>
                  <a:cubicBezTo>
                    <a:pt x="116" y="4985"/>
                    <a:pt x="126" y="4985"/>
                    <a:pt x="133" y="4982"/>
                  </a:cubicBezTo>
                  <a:lnTo>
                    <a:pt x="538" y="4874"/>
                  </a:lnTo>
                  <a:cubicBezTo>
                    <a:pt x="836" y="4796"/>
                    <a:pt x="1110" y="4644"/>
                    <a:pt x="1340" y="4438"/>
                  </a:cubicBezTo>
                  <a:lnTo>
                    <a:pt x="1461" y="4563"/>
                  </a:lnTo>
                  <a:cubicBezTo>
                    <a:pt x="1482" y="4580"/>
                    <a:pt x="1505" y="4590"/>
                    <a:pt x="1532" y="4590"/>
                  </a:cubicBezTo>
                  <a:cubicBezTo>
                    <a:pt x="1549" y="4590"/>
                    <a:pt x="1563" y="4586"/>
                    <a:pt x="1580" y="4576"/>
                  </a:cubicBezTo>
                  <a:lnTo>
                    <a:pt x="2050" y="4313"/>
                  </a:lnTo>
                  <a:lnTo>
                    <a:pt x="2388" y="4651"/>
                  </a:lnTo>
                  <a:cubicBezTo>
                    <a:pt x="2405" y="4671"/>
                    <a:pt x="2432" y="4681"/>
                    <a:pt x="2455" y="4681"/>
                  </a:cubicBezTo>
                  <a:cubicBezTo>
                    <a:pt x="2482" y="4681"/>
                    <a:pt x="2506" y="4671"/>
                    <a:pt x="2526" y="4651"/>
                  </a:cubicBezTo>
                  <a:lnTo>
                    <a:pt x="2614" y="4563"/>
                  </a:lnTo>
                  <a:lnTo>
                    <a:pt x="3006" y="4958"/>
                  </a:lnTo>
                  <a:cubicBezTo>
                    <a:pt x="3027" y="4975"/>
                    <a:pt x="3050" y="4985"/>
                    <a:pt x="3077" y="4985"/>
                  </a:cubicBezTo>
                  <a:cubicBezTo>
                    <a:pt x="3101" y="4985"/>
                    <a:pt x="3128" y="4975"/>
                    <a:pt x="3145" y="4958"/>
                  </a:cubicBezTo>
                  <a:lnTo>
                    <a:pt x="3977" y="4123"/>
                  </a:lnTo>
                  <a:cubicBezTo>
                    <a:pt x="3994" y="4106"/>
                    <a:pt x="4007" y="4083"/>
                    <a:pt x="4007" y="4056"/>
                  </a:cubicBezTo>
                  <a:lnTo>
                    <a:pt x="4007" y="3170"/>
                  </a:lnTo>
                  <a:lnTo>
                    <a:pt x="4071" y="3102"/>
                  </a:lnTo>
                  <a:cubicBezTo>
                    <a:pt x="4450" y="2724"/>
                    <a:pt x="4731" y="2254"/>
                    <a:pt x="4876" y="1736"/>
                  </a:cubicBezTo>
                  <a:cubicBezTo>
                    <a:pt x="5021" y="1226"/>
                    <a:pt x="5038" y="685"/>
                    <a:pt x="4920" y="168"/>
                  </a:cubicBezTo>
                  <a:cubicBezTo>
                    <a:pt x="4916" y="144"/>
                    <a:pt x="4906" y="124"/>
                    <a:pt x="4893" y="107"/>
                  </a:cubicBezTo>
                  <a:lnTo>
                    <a:pt x="4889" y="107"/>
                  </a:lnTo>
                  <a:cubicBezTo>
                    <a:pt x="4873" y="90"/>
                    <a:pt x="4852" y="80"/>
                    <a:pt x="4832" y="80"/>
                  </a:cubicBezTo>
                  <a:cubicBezTo>
                    <a:pt x="4600" y="27"/>
                    <a:pt x="4362" y="0"/>
                    <a:pt x="4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6635125" y="1949675"/>
              <a:ext cx="4925" cy="5100"/>
            </a:xfrm>
            <a:custGeom>
              <a:avLst/>
              <a:gdLst/>
              <a:ahLst/>
              <a:cxnLst/>
              <a:rect l="l" t="t" r="r" b="b"/>
              <a:pathLst>
                <a:path w="197" h="204" extrusionOk="0">
                  <a:moveTo>
                    <a:pt x="102" y="1"/>
                  </a:moveTo>
                  <a:cubicBezTo>
                    <a:pt x="48" y="1"/>
                    <a:pt x="4" y="45"/>
                    <a:pt x="4" y="99"/>
                  </a:cubicBezTo>
                  <a:lnTo>
                    <a:pt x="4" y="106"/>
                  </a:lnTo>
                  <a:cubicBezTo>
                    <a:pt x="1" y="156"/>
                    <a:pt x="44" y="200"/>
                    <a:pt x="99" y="204"/>
                  </a:cubicBezTo>
                  <a:lnTo>
                    <a:pt x="102" y="204"/>
                  </a:lnTo>
                  <a:cubicBezTo>
                    <a:pt x="153" y="204"/>
                    <a:pt x="197" y="160"/>
                    <a:pt x="197" y="106"/>
                  </a:cubicBezTo>
                  <a:lnTo>
                    <a:pt x="197" y="99"/>
                  </a:lnTo>
                  <a:cubicBezTo>
                    <a:pt x="197" y="45"/>
                    <a:pt x="153" y="1"/>
                    <a:pt x="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6599125" y="1931675"/>
              <a:ext cx="38825" cy="40950"/>
            </a:xfrm>
            <a:custGeom>
              <a:avLst/>
              <a:gdLst/>
              <a:ahLst/>
              <a:cxnLst/>
              <a:rect l="l" t="t" r="r" b="b"/>
              <a:pathLst>
                <a:path w="1553" h="1638" extrusionOk="0">
                  <a:moveTo>
                    <a:pt x="818" y="1"/>
                  </a:moveTo>
                  <a:cubicBezTo>
                    <a:pt x="369" y="1"/>
                    <a:pt x="0" y="366"/>
                    <a:pt x="0" y="819"/>
                  </a:cubicBezTo>
                  <a:cubicBezTo>
                    <a:pt x="0" y="1269"/>
                    <a:pt x="369" y="1637"/>
                    <a:pt x="818" y="1637"/>
                  </a:cubicBezTo>
                  <a:cubicBezTo>
                    <a:pt x="1109" y="1637"/>
                    <a:pt x="1380" y="1482"/>
                    <a:pt x="1525" y="1228"/>
                  </a:cubicBezTo>
                  <a:cubicBezTo>
                    <a:pt x="1552" y="1184"/>
                    <a:pt x="1539" y="1123"/>
                    <a:pt x="1491" y="1096"/>
                  </a:cubicBezTo>
                  <a:cubicBezTo>
                    <a:pt x="1476" y="1087"/>
                    <a:pt x="1459" y="1083"/>
                    <a:pt x="1443" y="1083"/>
                  </a:cubicBezTo>
                  <a:cubicBezTo>
                    <a:pt x="1410" y="1083"/>
                    <a:pt x="1378" y="1101"/>
                    <a:pt x="1359" y="1133"/>
                  </a:cubicBezTo>
                  <a:cubicBezTo>
                    <a:pt x="1248" y="1323"/>
                    <a:pt x="1042" y="1441"/>
                    <a:pt x="818" y="1441"/>
                  </a:cubicBezTo>
                  <a:cubicBezTo>
                    <a:pt x="477" y="1441"/>
                    <a:pt x="196" y="1160"/>
                    <a:pt x="196" y="819"/>
                  </a:cubicBezTo>
                  <a:cubicBezTo>
                    <a:pt x="196" y="474"/>
                    <a:pt x="477" y="193"/>
                    <a:pt x="818" y="193"/>
                  </a:cubicBezTo>
                  <a:cubicBezTo>
                    <a:pt x="1004" y="193"/>
                    <a:pt x="1180" y="275"/>
                    <a:pt x="1299" y="417"/>
                  </a:cubicBezTo>
                  <a:cubicBezTo>
                    <a:pt x="1317" y="441"/>
                    <a:pt x="1344" y="453"/>
                    <a:pt x="1372" y="453"/>
                  </a:cubicBezTo>
                  <a:cubicBezTo>
                    <a:pt x="1394" y="453"/>
                    <a:pt x="1416" y="445"/>
                    <a:pt x="1434" y="430"/>
                  </a:cubicBezTo>
                  <a:cubicBezTo>
                    <a:pt x="1478" y="396"/>
                    <a:pt x="1481" y="332"/>
                    <a:pt x="1447" y="292"/>
                  </a:cubicBezTo>
                  <a:cubicBezTo>
                    <a:pt x="1292" y="106"/>
                    <a:pt x="1062" y="1"/>
                    <a:pt x="8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6604625" y="1991100"/>
              <a:ext cx="4825" cy="4925"/>
            </a:xfrm>
            <a:custGeom>
              <a:avLst/>
              <a:gdLst/>
              <a:ahLst/>
              <a:cxnLst/>
              <a:rect l="l" t="t" r="r" b="b"/>
              <a:pathLst>
                <a:path w="193" h="197" extrusionOk="0">
                  <a:moveTo>
                    <a:pt x="98" y="0"/>
                  </a:moveTo>
                  <a:cubicBezTo>
                    <a:pt x="71" y="0"/>
                    <a:pt x="47" y="11"/>
                    <a:pt x="27" y="31"/>
                  </a:cubicBezTo>
                  <a:cubicBezTo>
                    <a:pt x="10" y="48"/>
                    <a:pt x="0" y="71"/>
                    <a:pt x="0" y="99"/>
                  </a:cubicBezTo>
                  <a:cubicBezTo>
                    <a:pt x="0" y="126"/>
                    <a:pt x="10" y="149"/>
                    <a:pt x="27" y="166"/>
                  </a:cubicBezTo>
                  <a:cubicBezTo>
                    <a:pt x="47" y="186"/>
                    <a:pt x="71" y="197"/>
                    <a:pt x="98" y="197"/>
                  </a:cubicBezTo>
                  <a:cubicBezTo>
                    <a:pt x="122" y="197"/>
                    <a:pt x="149" y="186"/>
                    <a:pt x="166" y="166"/>
                  </a:cubicBezTo>
                  <a:cubicBezTo>
                    <a:pt x="183" y="149"/>
                    <a:pt x="193" y="126"/>
                    <a:pt x="193" y="99"/>
                  </a:cubicBezTo>
                  <a:cubicBezTo>
                    <a:pt x="193" y="71"/>
                    <a:pt x="183" y="48"/>
                    <a:pt x="166" y="31"/>
                  </a:cubicBezTo>
                  <a:cubicBezTo>
                    <a:pt x="149" y="11"/>
                    <a:pt x="122"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4"/>
          <p:cNvGrpSpPr/>
          <p:nvPr/>
        </p:nvGrpSpPr>
        <p:grpSpPr>
          <a:xfrm>
            <a:off x="7401940" y="2207593"/>
            <a:ext cx="410628" cy="410628"/>
            <a:chOff x="6542650" y="1479325"/>
            <a:chExt cx="120225" cy="120225"/>
          </a:xfrm>
        </p:grpSpPr>
        <p:sp>
          <p:nvSpPr>
            <p:cNvPr id="696" name="Google Shape;696;p34"/>
            <p:cNvSpPr/>
            <p:nvPr/>
          </p:nvSpPr>
          <p:spPr>
            <a:xfrm>
              <a:off x="6580350" y="1556325"/>
              <a:ext cx="4675" cy="4675"/>
            </a:xfrm>
            <a:custGeom>
              <a:avLst/>
              <a:gdLst/>
              <a:ahLst/>
              <a:cxnLst/>
              <a:rect l="l" t="t" r="r" b="b"/>
              <a:pathLst>
                <a:path w="187" h="187" extrusionOk="0">
                  <a:moveTo>
                    <a:pt x="92" y="1"/>
                  </a:moveTo>
                  <a:cubicBezTo>
                    <a:pt x="68" y="1"/>
                    <a:pt x="45" y="11"/>
                    <a:pt x="28" y="28"/>
                  </a:cubicBezTo>
                  <a:cubicBezTo>
                    <a:pt x="11" y="45"/>
                    <a:pt x="1" y="68"/>
                    <a:pt x="1" y="92"/>
                  </a:cubicBezTo>
                  <a:cubicBezTo>
                    <a:pt x="1" y="119"/>
                    <a:pt x="11" y="143"/>
                    <a:pt x="28" y="159"/>
                  </a:cubicBezTo>
                  <a:cubicBezTo>
                    <a:pt x="45" y="176"/>
                    <a:pt x="68" y="187"/>
                    <a:pt x="92" y="187"/>
                  </a:cubicBezTo>
                  <a:cubicBezTo>
                    <a:pt x="119" y="187"/>
                    <a:pt x="143" y="176"/>
                    <a:pt x="160" y="159"/>
                  </a:cubicBezTo>
                  <a:cubicBezTo>
                    <a:pt x="177" y="143"/>
                    <a:pt x="187" y="119"/>
                    <a:pt x="187" y="92"/>
                  </a:cubicBezTo>
                  <a:cubicBezTo>
                    <a:pt x="187" y="68"/>
                    <a:pt x="177" y="45"/>
                    <a:pt x="160" y="28"/>
                  </a:cubicBezTo>
                  <a:cubicBezTo>
                    <a:pt x="143" y="7"/>
                    <a:pt x="119" y="1"/>
                    <a:pt x="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6542650" y="1502225"/>
              <a:ext cx="120225" cy="97325"/>
            </a:xfrm>
            <a:custGeom>
              <a:avLst/>
              <a:gdLst/>
              <a:ahLst/>
              <a:cxnLst/>
              <a:rect l="l" t="t" r="r" b="b"/>
              <a:pathLst>
                <a:path w="4809" h="3893" extrusionOk="0">
                  <a:moveTo>
                    <a:pt x="2706" y="210"/>
                  </a:moveTo>
                  <a:lnTo>
                    <a:pt x="2787" y="238"/>
                  </a:lnTo>
                  <a:cubicBezTo>
                    <a:pt x="2902" y="271"/>
                    <a:pt x="2996" y="349"/>
                    <a:pt x="3054" y="457"/>
                  </a:cubicBezTo>
                  <a:cubicBezTo>
                    <a:pt x="3108" y="565"/>
                    <a:pt x="3118" y="691"/>
                    <a:pt x="3081" y="805"/>
                  </a:cubicBezTo>
                  <a:lnTo>
                    <a:pt x="2902" y="1333"/>
                  </a:lnTo>
                  <a:cubicBezTo>
                    <a:pt x="2891" y="1363"/>
                    <a:pt x="2895" y="1394"/>
                    <a:pt x="2915" y="1417"/>
                  </a:cubicBezTo>
                  <a:cubicBezTo>
                    <a:pt x="2932" y="1444"/>
                    <a:pt x="2959" y="1458"/>
                    <a:pt x="2990" y="1458"/>
                  </a:cubicBezTo>
                  <a:lnTo>
                    <a:pt x="4166" y="1458"/>
                  </a:lnTo>
                  <a:cubicBezTo>
                    <a:pt x="4281" y="1458"/>
                    <a:pt x="4376" y="1553"/>
                    <a:pt x="4376" y="1668"/>
                  </a:cubicBezTo>
                  <a:cubicBezTo>
                    <a:pt x="4376" y="1786"/>
                    <a:pt x="4281" y="1877"/>
                    <a:pt x="4166" y="1877"/>
                  </a:cubicBezTo>
                  <a:lnTo>
                    <a:pt x="3443" y="1877"/>
                  </a:lnTo>
                  <a:cubicBezTo>
                    <a:pt x="3392" y="1877"/>
                    <a:pt x="3351" y="1921"/>
                    <a:pt x="3351" y="1972"/>
                  </a:cubicBezTo>
                  <a:cubicBezTo>
                    <a:pt x="3351" y="2026"/>
                    <a:pt x="3392" y="2067"/>
                    <a:pt x="3443" y="2067"/>
                  </a:cubicBezTo>
                  <a:lnTo>
                    <a:pt x="4409" y="2067"/>
                  </a:lnTo>
                  <a:cubicBezTo>
                    <a:pt x="4524" y="2067"/>
                    <a:pt x="4619" y="2161"/>
                    <a:pt x="4619" y="2276"/>
                  </a:cubicBezTo>
                  <a:cubicBezTo>
                    <a:pt x="4619" y="2391"/>
                    <a:pt x="4524" y="2486"/>
                    <a:pt x="4409" y="2486"/>
                  </a:cubicBezTo>
                  <a:lnTo>
                    <a:pt x="3443" y="2486"/>
                  </a:lnTo>
                  <a:cubicBezTo>
                    <a:pt x="3392" y="2486"/>
                    <a:pt x="3351" y="2530"/>
                    <a:pt x="3351" y="2580"/>
                  </a:cubicBezTo>
                  <a:cubicBezTo>
                    <a:pt x="3351" y="2631"/>
                    <a:pt x="3392" y="2675"/>
                    <a:pt x="3443" y="2675"/>
                  </a:cubicBezTo>
                  <a:lnTo>
                    <a:pt x="4190" y="2675"/>
                  </a:lnTo>
                  <a:cubicBezTo>
                    <a:pt x="4305" y="2675"/>
                    <a:pt x="4399" y="2770"/>
                    <a:pt x="4399" y="2885"/>
                  </a:cubicBezTo>
                  <a:cubicBezTo>
                    <a:pt x="4399" y="3000"/>
                    <a:pt x="4305" y="3094"/>
                    <a:pt x="4190" y="3094"/>
                  </a:cubicBezTo>
                  <a:lnTo>
                    <a:pt x="3443" y="3094"/>
                  </a:lnTo>
                  <a:cubicBezTo>
                    <a:pt x="3392" y="3094"/>
                    <a:pt x="3348" y="3138"/>
                    <a:pt x="3348" y="3189"/>
                  </a:cubicBezTo>
                  <a:cubicBezTo>
                    <a:pt x="3348" y="3240"/>
                    <a:pt x="3392" y="3284"/>
                    <a:pt x="3443" y="3284"/>
                  </a:cubicBezTo>
                  <a:lnTo>
                    <a:pt x="3953" y="3284"/>
                  </a:lnTo>
                  <a:cubicBezTo>
                    <a:pt x="4068" y="3284"/>
                    <a:pt x="4163" y="3378"/>
                    <a:pt x="4163" y="3493"/>
                  </a:cubicBezTo>
                  <a:cubicBezTo>
                    <a:pt x="4163" y="3608"/>
                    <a:pt x="4068" y="3703"/>
                    <a:pt x="3953" y="3703"/>
                  </a:cubicBezTo>
                  <a:lnTo>
                    <a:pt x="2313" y="3703"/>
                  </a:lnTo>
                  <a:cubicBezTo>
                    <a:pt x="2154" y="3703"/>
                    <a:pt x="2002" y="3676"/>
                    <a:pt x="1854" y="3618"/>
                  </a:cubicBezTo>
                  <a:lnTo>
                    <a:pt x="1695" y="3554"/>
                  </a:lnTo>
                  <a:lnTo>
                    <a:pt x="1695" y="2635"/>
                  </a:lnTo>
                  <a:cubicBezTo>
                    <a:pt x="1695" y="2580"/>
                    <a:pt x="1654" y="2540"/>
                    <a:pt x="1600" y="2540"/>
                  </a:cubicBezTo>
                  <a:cubicBezTo>
                    <a:pt x="1549" y="2540"/>
                    <a:pt x="1509" y="2580"/>
                    <a:pt x="1509" y="2635"/>
                  </a:cubicBezTo>
                  <a:lnTo>
                    <a:pt x="1509" y="3585"/>
                  </a:lnTo>
                  <a:cubicBezTo>
                    <a:pt x="1509" y="3652"/>
                    <a:pt x="1455" y="3703"/>
                    <a:pt x="1390" y="3703"/>
                  </a:cubicBezTo>
                  <a:lnTo>
                    <a:pt x="190" y="3703"/>
                  </a:lnTo>
                  <a:lnTo>
                    <a:pt x="190" y="1458"/>
                  </a:lnTo>
                  <a:lnTo>
                    <a:pt x="1390" y="1458"/>
                  </a:lnTo>
                  <a:cubicBezTo>
                    <a:pt x="1455" y="1458"/>
                    <a:pt x="1509" y="1509"/>
                    <a:pt x="1509" y="1576"/>
                  </a:cubicBezTo>
                  <a:lnTo>
                    <a:pt x="1509" y="1894"/>
                  </a:lnTo>
                  <a:cubicBezTo>
                    <a:pt x="1509" y="1945"/>
                    <a:pt x="1549" y="1989"/>
                    <a:pt x="1600" y="1989"/>
                  </a:cubicBezTo>
                  <a:cubicBezTo>
                    <a:pt x="1654" y="1989"/>
                    <a:pt x="1695" y="1945"/>
                    <a:pt x="1695" y="1894"/>
                  </a:cubicBezTo>
                  <a:lnTo>
                    <a:pt x="1695" y="1576"/>
                  </a:lnTo>
                  <a:lnTo>
                    <a:pt x="1985" y="1417"/>
                  </a:lnTo>
                  <a:cubicBezTo>
                    <a:pt x="2215" y="1292"/>
                    <a:pt x="2388" y="1089"/>
                    <a:pt x="2479" y="843"/>
                  </a:cubicBezTo>
                  <a:lnTo>
                    <a:pt x="2706" y="210"/>
                  </a:lnTo>
                  <a:close/>
                  <a:moveTo>
                    <a:pt x="2650" y="1"/>
                  </a:moveTo>
                  <a:cubicBezTo>
                    <a:pt x="2611" y="1"/>
                    <a:pt x="2574" y="26"/>
                    <a:pt x="2560" y="65"/>
                  </a:cubicBezTo>
                  <a:lnTo>
                    <a:pt x="2303" y="778"/>
                  </a:lnTo>
                  <a:cubicBezTo>
                    <a:pt x="2229" y="981"/>
                    <a:pt x="2083" y="1150"/>
                    <a:pt x="1894" y="1252"/>
                  </a:cubicBezTo>
                  <a:lnTo>
                    <a:pt x="1637" y="1394"/>
                  </a:lnTo>
                  <a:cubicBezTo>
                    <a:pt x="1580" y="1319"/>
                    <a:pt x="1492" y="1269"/>
                    <a:pt x="1390" y="1269"/>
                  </a:cubicBezTo>
                  <a:lnTo>
                    <a:pt x="96" y="1269"/>
                  </a:lnTo>
                  <a:cubicBezTo>
                    <a:pt x="45" y="1269"/>
                    <a:pt x="1" y="1313"/>
                    <a:pt x="1" y="1363"/>
                  </a:cubicBezTo>
                  <a:lnTo>
                    <a:pt x="1" y="3798"/>
                  </a:lnTo>
                  <a:cubicBezTo>
                    <a:pt x="1" y="3848"/>
                    <a:pt x="45" y="3892"/>
                    <a:pt x="96" y="3892"/>
                  </a:cubicBezTo>
                  <a:lnTo>
                    <a:pt x="1390" y="3892"/>
                  </a:lnTo>
                  <a:cubicBezTo>
                    <a:pt x="1502" y="3892"/>
                    <a:pt x="1600" y="3831"/>
                    <a:pt x="1654" y="3740"/>
                  </a:cubicBezTo>
                  <a:lnTo>
                    <a:pt x="1786" y="3791"/>
                  </a:lnTo>
                  <a:cubicBezTo>
                    <a:pt x="1955" y="3858"/>
                    <a:pt x="2131" y="3892"/>
                    <a:pt x="2313" y="3892"/>
                  </a:cubicBezTo>
                  <a:lnTo>
                    <a:pt x="3953" y="3892"/>
                  </a:lnTo>
                  <a:cubicBezTo>
                    <a:pt x="4169" y="3892"/>
                    <a:pt x="4349" y="3713"/>
                    <a:pt x="4349" y="3493"/>
                  </a:cubicBezTo>
                  <a:cubicBezTo>
                    <a:pt x="4349" y="3412"/>
                    <a:pt x="4325" y="3334"/>
                    <a:pt x="4281" y="3270"/>
                  </a:cubicBezTo>
                  <a:cubicBezTo>
                    <a:pt x="4457" y="3230"/>
                    <a:pt x="4585" y="3071"/>
                    <a:pt x="4585" y="2885"/>
                  </a:cubicBezTo>
                  <a:cubicBezTo>
                    <a:pt x="4585" y="2800"/>
                    <a:pt x="4562" y="2722"/>
                    <a:pt x="4518" y="2658"/>
                  </a:cubicBezTo>
                  <a:cubicBezTo>
                    <a:pt x="4683" y="2611"/>
                    <a:pt x="4808" y="2459"/>
                    <a:pt x="4808" y="2276"/>
                  </a:cubicBezTo>
                  <a:cubicBezTo>
                    <a:pt x="4808" y="2087"/>
                    <a:pt x="4673" y="1928"/>
                    <a:pt x="4497" y="1887"/>
                  </a:cubicBezTo>
                  <a:cubicBezTo>
                    <a:pt x="4538" y="1823"/>
                    <a:pt x="4562" y="1749"/>
                    <a:pt x="4562" y="1668"/>
                  </a:cubicBezTo>
                  <a:cubicBezTo>
                    <a:pt x="4562" y="1448"/>
                    <a:pt x="4382" y="1269"/>
                    <a:pt x="4166" y="1269"/>
                  </a:cubicBezTo>
                  <a:lnTo>
                    <a:pt x="3121" y="1269"/>
                  </a:lnTo>
                  <a:lnTo>
                    <a:pt x="3257" y="863"/>
                  </a:lnTo>
                  <a:cubicBezTo>
                    <a:pt x="3311" y="701"/>
                    <a:pt x="3297" y="525"/>
                    <a:pt x="3219" y="373"/>
                  </a:cubicBezTo>
                  <a:cubicBezTo>
                    <a:pt x="3142" y="217"/>
                    <a:pt x="3006" y="106"/>
                    <a:pt x="2841" y="55"/>
                  </a:cubicBezTo>
                  <a:lnTo>
                    <a:pt x="2675" y="4"/>
                  </a:lnTo>
                  <a:cubicBezTo>
                    <a:pt x="2667" y="2"/>
                    <a:pt x="2659"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6561750" y="1576875"/>
              <a:ext cx="13125" cy="13125"/>
            </a:xfrm>
            <a:custGeom>
              <a:avLst/>
              <a:gdLst/>
              <a:ahLst/>
              <a:cxnLst/>
              <a:rect l="l" t="t" r="r" b="b"/>
              <a:pathLst>
                <a:path w="525" h="525" extrusionOk="0">
                  <a:moveTo>
                    <a:pt x="261" y="186"/>
                  </a:moveTo>
                  <a:cubicBezTo>
                    <a:pt x="305" y="186"/>
                    <a:pt x="339" y="220"/>
                    <a:pt x="339" y="264"/>
                  </a:cubicBezTo>
                  <a:cubicBezTo>
                    <a:pt x="339" y="304"/>
                    <a:pt x="305" y="338"/>
                    <a:pt x="261" y="338"/>
                  </a:cubicBezTo>
                  <a:cubicBezTo>
                    <a:pt x="221" y="338"/>
                    <a:pt x="187" y="304"/>
                    <a:pt x="187" y="264"/>
                  </a:cubicBezTo>
                  <a:cubicBezTo>
                    <a:pt x="187" y="220"/>
                    <a:pt x="221" y="186"/>
                    <a:pt x="261" y="186"/>
                  </a:cubicBezTo>
                  <a:close/>
                  <a:moveTo>
                    <a:pt x="261" y="0"/>
                  </a:moveTo>
                  <a:cubicBezTo>
                    <a:pt x="119" y="0"/>
                    <a:pt x="1" y="118"/>
                    <a:pt x="1" y="264"/>
                  </a:cubicBezTo>
                  <a:cubicBezTo>
                    <a:pt x="1" y="409"/>
                    <a:pt x="119" y="524"/>
                    <a:pt x="261" y="524"/>
                  </a:cubicBezTo>
                  <a:cubicBezTo>
                    <a:pt x="407" y="524"/>
                    <a:pt x="525" y="409"/>
                    <a:pt x="525" y="264"/>
                  </a:cubicBezTo>
                  <a:cubicBezTo>
                    <a:pt x="525" y="118"/>
                    <a:pt x="407" y="0"/>
                    <a:pt x="2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6610450" y="1479325"/>
              <a:ext cx="4750" cy="4750"/>
            </a:xfrm>
            <a:custGeom>
              <a:avLst/>
              <a:gdLst/>
              <a:ahLst/>
              <a:cxnLst/>
              <a:rect l="l" t="t" r="r" b="b"/>
              <a:pathLst>
                <a:path w="190" h="190" extrusionOk="0">
                  <a:moveTo>
                    <a:pt x="95" y="1"/>
                  </a:moveTo>
                  <a:cubicBezTo>
                    <a:pt x="71" y="1"/>
                    <a:pt x="44" y="11"/>
                    <a:pt x="27" y="31"/>
                  </a:cubicBezTo>
                  <a:cubicBezTo>
                    <a:pt x="10" y="48"/>
                    <a:pt x="0" y="72"/>
                    <a:pt x="0" y="95"/>
                  </a:cubicBezTo>
                  <a:cubicBezTo>
                    <a:pt x="0" y="119"/>
                    <a:pt x="10" y="146"/>
                    <a:pt x="27" y="163"/>
                  </a:cubicBezTo>
                  <a:cubicBezTo>
                    <a:pt x="44" y="180"/>
                    <a:pt x="71" y="190"/>
                    <a:pt x="95" y="190"/>
                  </a:cubicBezTo>
                  <a:cubicBezTo>
                    <a:pt x="119" y="190"/>
                    <a:pt x="142" y="180"/>
                    <a:pt x="159" y="163"/>
                  </a:cubicBezTo>
                  <a:cubicBezTo>
                    <a:pt x="179" y="146"/>
                    <a:pt x="190" y="119"/>
                    <a:pt x="190" y="95"/>
                  </a:cubicBezTo>
                  <a:cubicBezTo>
                    <a:pt x="190" y="72"/>
                    <a:pt x="179" y="48"/>
                    <a:pt x="159" y="31"/>
                  </a:cubicBezTo>
                  <a:cubicBezTo>
                    <a:pt x="142" y="11"/>
                    <a:pt x="119" y="1"/>
                    <a:pt x="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6610450" y="1488125"/>
              <a:ext cx="4750" cy="10425"/>
            </a:xfrm>
            <a:custGeom>
              <a:avLst/>
              <a:gdLst/>
              <a:ahLst/>
              <a:cxnLst/>
              <a:rect l="l" t="t" r="r" b="b"/>
              <a:pathLst>
                <a:path w="190" h="417" extrusionOk="0">
                  <a:moveTo>
                    <a:pt x="95" y="0"/>
                  </a:moveTo>
                  <a:cubicBezTo>
                    <a:pt x="41" y="0"/>
                    <a:pt x="0" y="41"/>
                    <a:pt x="0" y="95"/>
                  </a:cubicBezTo>
                  <a:lnTo>
                    <a:pt x="0" y="321"/>
                  </a:lnTo>
                  <a:cubicBezTo>
                    <a:pt x="0" y="376"/>
                    <a:pt x="41" y="416"/>
                    <a:pt x="95" y="416"/>
                  </a:cubicBezTo>
                  <a:cubicBezTo>
                    <a:pt x="146" y="416"/>
                    <a:pt x="190" y="376"/>
                    <a:pt x="190" y="321"/>
                  </a:cubicBezTo>
                  <a:lnTo>
                    <a:pt x="190" y="95"/>
                  </a:lnTo>
                  <a:cubicBezTo>
                    <a:pt x="190" y="44"/>
                    <a:pt x="146" y="0"/>
                    <a:pt x="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6626750" y="1510175"/>
              <a:ext cx="19225" cy="4675"/>
            </a:xfrm>
            <a:custGeom>
              <a:avLst/>
              <a:gdLst/>
              <a:ahLst/>
              <a:cxnLst/>
              <a:rect l="l" t="t" r="r" b="b"/>
              <a:pathLst>
                <a:path w="769" h="187" extrusionOk="0">
                  <a:moveTo>
                    <a:pt x="95" y="1"/>
                  </a:moveTo>
                  <a:cubicBezTo>
                    <a:pt x="45" y="1"/>
                    <a:pt x="1" y="41"/>
                    <a:pt x="1" y="95"/>
                  </a:cubicBezTo>
                  <a:cubicBezTo>
                    <a:pt x="1" y="146"/>
                    <a:pt x="45" y="187"/>
                    <a:pt x="95" y="187"/>
                  </a:cubicBezTo>
                  <a:lnTo>
                    <a:pt x="674" y="187"/>
                  </a:lnTo>
                  <a:cubicBezTo>
                    <a:pt x="728" y="187"/>
                    <a:pt x="768" y="146"/>
                    <a:pt x="768" y="95"/>
                  </a:cubicBezTo>
                  <a:cubicBezTo>
                    <a:pt x="768" y="41"/>
                    <a:pt x="724" y="1"/>
                    <a:pt x="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6579675" y="1510175"/>
              <a:ext cx="19125" cy="4675"/>
            </a:xfrm>
            <a:custGeom>
              <a:avLst/>
              <a:gdLst/>
              <a:ahLst/>
              <a:cxnLst/>
              <a:rect l="l" t="t" r="r" b="b"/>
              <a:pathLst>
                <a:path w="765" h="187" extrusionOk="0">
                  <a:moveTo>
                    <a:pt x="95" y="1"/>
                  </a:moveTo>
                  <a:cubicBezTo>
                    <a:pt x="41" y="1"/>
                    <a:pt x="1" y="41"/>
                    <a:pt x="1" y="95"/>
                  </a:cubicBezTo>
                  <a:cubicBezTo>
                    <a:pt x="1" y="146"/>
                    <a:pt x="41" y="187"/>
                    <a:pt x="95" y="187"/>
                  </a:cubicBezTo>
                  <a:lnTo>
                    <a:pt x="673" y="187"/>
                  </a:lnTo>
                  <a:cubicBezTo>
                    <a:pt x="724" y="187"/>
                    <a:pt x="765" y="146"/>
                    <a:pt x="765" y="95"/>
                  </a:cubicBezTo>
                  <a:cubicBezTo>
                    <a:pt x="765" y="41"/>
                    <a:pt x="724" y="1"/>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6590150" y="1490050"/>
              <a:ext cx="11950" cy="11525"/>
            </a:xfrm>
            <a:custGeom>
              <a:avLst/>
              <a:gdLst/>
              <a:ahLst/>
              <a:cxnLst/>
              <a:rect l="l" t="t" r="r" b="b"/>
              <a:pathLst>
                <a:path w="478" h="461" extrusionOk="0">
                  <a:moveTo>
                    <a:pt x="102" y="0"/>
                  </a:moveTo>
                  <a:cubicBezTo>
                    <a:pt x="78" y="0"/>
                    <a:pt x="53" y="9"/>
                    <a:pt x="35" y="28"/>
                  </a:cubicBezTo>
                  <a:cubicBezTo>
                    <a:pt x="1" y="65"/>
                    <a:pt x="1" y="123"/>
                    <a:pt x="35" y="160"/>
                  </a:cubicBezTo>
                  <a:lnTo>
                    <a:pt x="309" y="434"/>
                  </a:lnTo>
                  <a:cubicBezTo>
                    <a:pt x="329" y="454"/>
                    <a:pt x="353" y="461"/>
                    <a:pt x="376" y="461"/>
                  </a:cubicBezTo>
                  <a:cubicBezTo>
                    <a:pt x="400" y="461"/>
                    <a:pt x="424" y="451"/>
                    <a:pt x="440" y="434"/>
                  </a:cubicBezTo>
                  <a:cubicBezTo>
                    <a:pt x="478" y="397"/>
                    <a:pt x="478" y="339"/>
                    <a:pt x="444" y="302"/>
                  </a:cubicBezTo>
                  <a:lnTo>
                    <a:pt x="170" y="28"/>
                  </a:lnTo>
                  <a:cubicBezTo>
                    <a:pt x="151" y="9"/>
                    <a:pt x="127" y="0"/>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6623450" y="1490050"/>
              <a:ext cx="12025" cy="11525"/>
            </a:xfrm>
            <a:custGeom>
              <a:avLst/>
              <a:gdLst/>
              <a:ahLst/>
              <a:cxnLst/>
              <a:rect l="l" t="t" r="r" b="b"/>
              <a:pathLst>
                <a:path w="481" h="461" extrusionOk="0">
                  <a:moveTo>
                    <a:pt x="378" y="0"/>
                  </a:moveTo>
                  <a:cubicBezTo>
                    <a:pt x="354" y="0"/>
                    <a:pt x="331" y="9"/>
                    <a:pt x="312" y="28"/>
                  </a:cubicBezTo>
                  <a:lnTo>
                    <a:pt x="38" y="302"/>
                  </a:lnTo>
                  <a:cubicBezTo>
                    <a:pt x="1" y="339"/>
                    <a:pt x="1" y="397"/>
                    <a:pt x="38" y="434"/>
                  </a:cubicBezTo>
                  <a:cubicBezTo>
                    <a:pt x="55" y="454"/>
                    <a:pt x="79" y="461"/>
                    <a:pt x="106" y="461"/>
                  </a:cubicBezTo>
                  <a:cubicBezTo>
                    <a:pt x="129" y="461"/>
                    <a:pt x="153" y="454"/>
                    <a:pt x="170" y="434"/>
                  </a:cubicBezTo>
                  <a:lnTo>
                    <a:pt x="444" y="160"/>
                  </a:lnTo>
                  <a:cubicBezTo>
                    <a:pt x="481" y="126"/>
                    <a:pt x="481" y="65"/>
                    <a:pt x="444" y="28"/>
                  </a:cubicBezTo>
                  <a:cubicBezTo>
                    <a:pt x="425" y="9"/>
                    <a:pt x="402" y="0"/>
                    <a:pt x="3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4"/>
          <p:cNvGrpSpPr/>
          <p:nvPr/>
        </p:nvGrpSpPr>
        <p:grpSpPr>
          <a:xfrm>
            <a:off x="1344039" y="2207631"/>
            <a:ext cx="410625" cy="410553"/>
            <a:chOff x="6714650" y="1670525"/>
            <a:chExt cx="143550" cy="143525"/>
          </a:xfrm>
        </p:grpSpPr>
        <p:sp>
          <p:nvSpPr>
            <p:cNvPr id="706" name="Google Shape;706;p34"/>
            <p:cNvSpPr/>
            <p:nvPr/>
          </p:nvSpPr>
          <p:spPr>
            <a:xfrm>
              <a:off x="6832575" y="1767300"/>
              <a:ext cx="6350" cy="5750"/>
            </a:xfrm>
            <a:custGeom>
              <a:avLst/>
              <a:gdLst/>
              <a:ahLst/>
              <a:cxnLst/>
              <a:rect l="l" t="t" r="r" b="b"/>
              <a:pathLst>
                <a:path w="254" h="230" extrusionOk="0">
                  <a:moveTo>
                    <a:pt x="122" y="0"/>
                  </a:moveTo>
                  <a:cubicBezTo>
                    <a:pt x="94" y="0"/>
                    <a:pt x="66" y="11"/>
                    <a:pt x="44" y="31"/>
                  </a:cubicBezTo>
                  <a:cubicBezTo>
                    <a:pt x="0" y="74"/>
                    <a:pt x="0" y="145"/>
                    <a:pt x="44" y="189"/>
                  </a:cubicBezTo>
                  <a:lnTo>
                    <a:pt x="51" y="196"/>
                  </a:lnTo>
                  <a:cubicBezTo>
                    <a:pt x="71" y="220"/>
                    <a:pt x="102" y="230"/>
                    <a:pt x="129" y="230"/>
                  </a:cubicBezTo>
                  <a:cubicBezTo>
                    <a:pt x="159" y="230"/>
                    <a:pt x="186" y="220"/>
                    <a:pt x="206" y="200"/>
                  </a:cubicBezTo>
                  <a:cubicBezTo>
                    <a:pt x="250" y="156"/>
                    <a:pt x="254" y="85"/>
                    <a:pt x="210" y="41"/>
                  </a:cubicBezTo>
                  <a:lnTo>
                    <a:pt x="203" y="34"/>
                  </a:lnTo>
                  <a:cubicBezTo>
                    <a:pt x="181" y="11"/>
                    <a:pt x="151"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6714650" y="1670525"/>
              <a:ext cx="143550" cy="143525"/>
            </a:xfrm>
            <a:custGeom>
              <a:avLst/>
              <a:gdLst/>
              <a:ahLst/>
              <a:cxnLst/>
              <a:rect l="l" t="t" r="r" b="b"/>
              <a:pathLst>
                <a:path w="5742" h="5741" extrusionOk="0">
                  <a:moveTo>
                    <a:pt x="3030" y="227"/>
                  </a:moveTo>
                  <a:cubicBezTo>
                    <a:pt x="3412" y="227"/>
                    <a:pt x="3727" y="504"/>
                    <a:pt x="3781" y="869"/>
                  </a:cubicBezTo>
                  <a:cubicBezTo>
                    <a:pt x="3774" y="872"/>
                    <a:pt x="3764" y="879"/>
                    <a:pt x="3757" y="889"/>
                  </a:cubicBezTo>
                  <a:cubicBezTo>
                    <a:pt x="3399" y="1244"/>
                    <a:pt x="2922" y="1444"/>
                    <a:pt x="2418" y="1444"/>
                  </a:cubicBezTo>
                  <a:lnTo>
                    <a:pt x="1952" y="1444"/>
                  </a:lnTo>
                  <a:lnTo>
                    <a:pt x="1952" y="984"/>
                  </a:lnTo>
                  <a:cubicBezTo>
                    <a:pt x="1952" y="565"/>
                    <a:pt x="2293" y="227"/>
                    <a:pt x="2709" y="227"/>
                  </a:cubicBezTo>
                  <a:close/>
                  <a:moveTo>
                    <a:pt x="1728" y="1667"/>
                  </a:moveTo>
                  <a:lnTo>
                    <a:pt x="1728" y="2069"/>
                  </a:lnTo>
                  <a:lnTo>
                    <a:pt x="1688" y="2069"/>
                  </a:lnTo>
                  <a:cubicBezTo>
                    <a:pt x="1637" y="2069"/>
                    <a:pt x="1593" y="2029"/>
                    <a:pt x="1593" y="1974"/>
                  </a:cubicBezTo>
                  <a:lnTo>
                    <a:pt x="1593" y="1761"/>
                  </a:lnTo>
                  <a:cubicBezTo>
                    <a:pt x="1593" y="1711"/>
                    <a:pt x="1637" y="1667"/>
                    <a:pt x="1688" y="1667"/>
                  </a:cubicBezTo>
                  <a:close/>
                  <a:moveTo>
                    <a:pt x="4054" y="1667"/>
                  </a:moveTo>
                  <a:cubicBezTo>
                    <a:pt x="4105" y="1667"/>
                    <a:pt x="4149" y="1711"/>
                    <a:pt x="4149" y="1761"/>
                  </a:cubicBezTo>
                  <a:lnTo>
                    <a:pt x="4149" y="1974"/>
                  </a:lnTo>
                  <a:cubicBezTo>
                    <a:pt x="4149" y="2029"/>
                    <a:pt x="4105" y="2072"/>
                    <a:pt x="4054" y="2072"/>
                  </a:cubicBezTo>
                  <a:lnTo>
                    <a:pt x="4014" y="2072"/>
                  </a:lnTo>
                  <a:lnTo>
                    <a:pt x="4014" y="1667"/>
                  </a:lnTo>
                  <a:close/>
                  <a:moveTo>
                    <a:pt x="3791" y="1160"/>
                  </a:moveTo>
                  <a:lnTo>
                    <a:pt x="3791" y="1555"/>
                  </a:lnTo>
                  <a:lnTo>
                    <a:pt x="3791" y="2130"/>
                  </a:lnTo>
                  <a:cubicBezTo>
                    <a:pt x="3791" y="2549"/>
                    <a:pt x="3449" y="2887"/>
                    <a:pt x="3033" y="2887"/>
                  </a:cubicBezTo>
                  <a:lnTo>
                    <a:pt x="2712" y="2887"/>
                  </a:lnTo>
                  <a:cubicBezTo>
                    <a:pt x="2710" y="2887"/>
                    <a:pt x="2708" y="2887"/>
                    <a:pt x="2706" y="2887"/>
                  </a:cubicBezTo>
                  <a:cubicBezTo>
                    <a:pt x="2290" y="2887"/>
                    <a:pt x="1952" y="2547"/>
                    <a:pt x="1952" y="2130"/>
                  </a:cubicBezTo>
                  <a:lnTo>
                    <a:pt x="1952" y="1667"/>
                  </a:lnTo>
                  <a:lnTo>
                    <a:pt x="2418" y="1667"/>
                  </a:lnTo>
                  <a:cubicBezTo>
                    <a:pt x="2695" y="1667"/>
                    <a:pt x="2969" y="1613"/>
                    <a:pt x="3230" y="1505"/>
                  </a:cubicBezTo>
                  <a:cubicBezTo>
                    <a:pt x="3432" y="1420"/>
                    <a:pt x="3622" y="1305"/>
                    <a:pt x="3791" y="1160"/>
                  </a:cubicBezTo>
                  <a:close/>
                  <a:moveTo>
                    <a:pt x="3294" y="3077"/>
                  </a:moveTo>
                  <a:cubicBezTo>
                    <a:pt x="3304" y="3212"/>
                    <a:pt x="3355" y="3337"/>
                    <a:pt x="3439" y="3438"/>
                  </a:cubicBezTo>
                  <a:cubicBezTo>
                    <a:pt x="3277" y="3567"/>
                    <a:pt x="3081" y="3638"/>
                    <a:pt x="2871" y="3638"/>
                  </a:cubicBezTo>
                  <a:cubicBezTo>
                    <a:pt x="2662" y="3638"/>
                    <a:pt x="2462" y="3567"/>
                    <a:pt x="2300" y="3435"/>
                  </a:cubicBezTo>
                  <a:cubicBezTo>
                    <a:pt x="2381" y="3334"/>
                    <a:pt x="2432" y="3208"/>
                    <a:pt x="2442" y="3077"/>
                  </a:cubicBezTo>
                  <a:cubicBezTo>
                    <a:pt x="2526" y="3100"/>
                    <a:pt x="2618" y="3114"/>
                    <a:pt x="2712" y="3114"/>
                  </a:cubicBezTo>
                  <a:lnTo>
                    <a:pt x="3033" y="3114"/>
                  </a:lnTo>
                  <a:cubicBezTo>
                    <a:pt x="3121" y="3114"/>
                    <a:pt x="3209" y="3100"/>
                    <a:pt x="3294" y="3077"/>
                  </a:cubicBezTo>
                  <a:close/>
                  <a:moveTo>
                    <a:pt x="2709" y="0"/>
                  </a:moveTo>
                  <a:cubicBezTo>
                    <a:pt x="2168" y="0"/>
                    <a:pt x="1725" y="443"/>
                    <a:pt x="1725" y="984"/>
                  </a:cubicBezTo>
                  <a:lnTo>
                    <a:pt x="1725" y="1444"/>
                  </a:lnTo>
                  <a:lnTo>
                    <a:pt x="1688" y="1444"/>
                  </a:lnTo>
                  <a:cubicBezTo>
                    <a:pt x="1512" y="1444"/>
                    <a:pt x="1367" y="1586"/>
                    <a:pt x="1367" y="1761"/>
                  </a:cubicBezTo>
                  <a:lnTo>
                    <a:pt x="1367" y="1974"/>
                  </a:lnTo>
                  <a:cubicBezTo>
                    <a:pt x="1367" y="2150"/>
                    <a:pt x="1512" y="2296"/>
                    <a:pt x="1688" y="2296"/>
                  </a:cubicBezTo>
                  <a:lnTo>
                    <a:pt x="1739" y="2296"/>
                  </a:lnTo>
                  <a:cubicBezTo>
                    <a:pt x="1789" y="2586"/>
                    <a:pt x="1968" y="2837"/>
                    <a:pt x="2219" y="2982"/>
                  </a:cubicBezTo>
                  <a:lnTo>
                    <a:pt x="2219" y="3029"/>
                  </a:lnTo>
                  <a:cubicBezTo>
                    <a:pt x="2219" y="3229"/>
                    <a:pt x="2077" y="3405"/>
                    <a:pt x="1881" y="3448"/>
                  </a:cubicBezTo>
                  <a:lnTo>
                    <a:pt x="1499" y="3533"/>
                  </a:lnTo>
                  <a:cubicBezTo>
                    <a:pt x="1194" y="3601"/>
                    <a:pt x="920" y="3770"/>
                    <a:pt x="728" y="4010"/>
                  </a:cubicBezTo>
                  <a:cubicBezTo>
                    <a:pt x="532" y="4250"/>
                    <a:pt x="427" y="4554"/>
                    <a:pt x="427" y="4865"/>
                  </a:cubicBezTo>
                  <a:lnTo>
                    <a:pt x="427" y="5518"/>
                  </a:lnTo>
                  <a:lnTo>
                    <a:pt x="112" y="5518"/>
                  </a:lnTo>
                  <a:cubicBezTo>
                    <a:pt x="52" y="5518"/>
                    <a:pt x="1" y="5568"/>
                    <a:pt x="1" y="5629"/>
                  </a:cubicBezTo>
                  <a:cubicBezTo>
                    <a:pt x="1" y="5690"/>
                    <a:pt x="52" y="5741"/>
                    <a:pt x="112" y="5741"/>
                  </a:cubicBezTo>
                  <a:lnTo>
                    <a:pt x="5627" y="5741"/>
                  </a:lnTo>
                  <a:cubicBezTo>
                    <a:pt x="5691" y="5741"/>
                    <a:pt x="5741" y="5690"/>
                    <a:pt x="5741" y="5629"/>
                  </a:cubicBezTo>
                  <a:cubicBezTo>
                    <a:pt x="5741" y="5568"/>
                    <a:pt x="5691" y="5518"/>
                    <a:pt x="5630" y="5518"/>
                  </a:cubicBezTo>
                  <a:lnTo>
                    <a:pt x="5315" y="5518"/>
                  </a:lnTo>
                  <a:lnTo>
                    <a:pt x="5315" y="4865"/>
                  </a:lnTo>
                  <a:cubicBezTo>
                    <a:pt x="5315" y="4652"/>
                    <a:pt x="5265" y="4439"/>
                    <a:pt x="5170" y="4250"/>
                  </a:cubicBezTo>
                  <a:cubicBezTo>
                    <a:pt x="5148" y="4211"/>
                    <a:pt x="5107" y="4188"/>
                    <a:pt x="5066" y="4188"/>
                  </a:cubicBezTo>
                  <a:cubicBezTo>
                    <a:pt x="5050" y="4188"/>
                    <a:pt x="5033" y="4191"/>
                    <a:pt x="5018" y="4199"/>
                  </a:cubicBezTo>
                  <a:cubicBezTo>
                    <a:pt x="4964" y="4229"/>
                    <a:pt x="4940" y="4297"/>
                    <a:pt x="4967" y="4351"/>
                  </a:cubicBezTo>
                  <a:cubicBezTo>
                    <a:pt x="5048" y="4510"/>
                    <a:pt x="5092" y="4686"/>
                    <a:pt x="5092" y="4865"/>
                  </a:cubicBezTo>
                  <a:lnTo>
                    <a:pt x="5092" y="5518"/>
                  </a:lnTo>
                  <a:lnTo>
                    <a:pt x="650" y="5518"/>
                  </a:lnTo>
                  <a:lnTo>
                    <a:pt x="650" y="4865"/>
                  </a:lnTo>
                  <a:cubicBezTo>
                    <a:pt x="650" y="4334"/>
                    <a:pt x="1029" y="3864"/>
                    <a:pt x="1546" y="3753"/>
                  </a:cubicBezTo>
                  <a:lnTo>
                    <a:pt x="1931" y="3668"/>
                  </a:lnTo>
                  <a:cubicBezTo>
                    <a:pt x="2002" y="3651"/>
                    <a:pt x="2070" y="3624"/>
                    <a:pt x="2131" y="3584"/>
                  </a:cubicBezTo>
                  <a:cubicBezTo>
                    <a:pt x="2337" y="3763"/>
                    <a:pt x="2597" y="3861"/>
                    <a:pt x="2871" y="3861"/>
                  </a:cubicBezTo>
                  <a:cubicBezTo>
                    <a:pt x="3145" y="3861"/>
                    <a:pt x="3402" y="3763"/>
                    <a:pt x="3608" y="3587"/>
                  </a:cubicBezTo>
                  <a:cubicBezTo>
                    <a:pt x="3669" y="3624"/>
                    <a:pt x="3737" y="3651"/>
                    <a:pt x="3808" y="3668"/>
                  </a:cubicBezTo>
                  <a:lnTo>
                    <a:pt x="4196" y="3753"/>
                  </a:lnTo>
                  <a:cubicBezTo>
                    <a:pt x="4291" y="3773"/>
                    <a:pt x="4382" y="3807"/>
                    <a:pt x="4470" y="3851"/>
                  </a:cubicBezTo>
                  <a:cubicBezTo>
                    <a:pt x="4487" y="3858"/>
                    <a:pt x="4504" y="3864"/>
                    <a:pt x="4521" y="3864"/>
                  </a:cubicBezTo>
                  <a:cubicBezTo>
                    <a:pt x="4562" y="3864"/>
                    <a:pt x="4602" y="3841"/>
                    <a:pt x="4619" y="3800"/>
                  </a:cubicBezTo>
                  <a:cubicBezTo>
                    <a:pt x="4649" y="3746"/>
                    <a:pt x="4626" y="3678"/>
                    <a:pt x="4572" y="3651"/>
                  </a:cubicBezTo>
                  <a:cubicBezTo>
                    <a:pt x="4467" y="3597"/>
                    <a:pt x="4355" y="3557"/>
                    <a:pt x="4244" y="3533"/>
                  </a:cubicBezTo>
                  <a:lnTo>
                    <a:pt x="3855" y="3448"/>
                  </a:lnTo>
                  <a:cubicBezTo>
                    <a:pt x="3659" y="3405"/>
                    <a:pt x="3517" y="3229"/>
                    <a:pt x="3517" y="3029"/>
                  </a:cubicBezTo>
                  <a:lnTo>
                    <a:pt x="3517" y="2985"/>
                  </a:lnTo>
                  <a:cubicBezTo>
                    <a:pt x="3767" y="2840"/>
                    <a:pt x="3950" y="2590"/>
                    <a:pt x="4000" y="2296"/>
                  </a:cubicBezTo>
                  <a:lnTo>
                    <a:pt x="4051" y="2296"/>
                  </a:lnTo>
                  <a:cubicBezTo>
                    <a:pt x="4230" y="2296"/>
                    <a:pt x="4372" y="2150"/>
                    <a:pt x="4372" y="1974"/>
                  </a:cubicBezTo>
                  <a:lnTo>
                    <a:pt x="4372" y="1761"/>
                  </a:lnTo>
                  <a:cubicBezTo>
                    <a:pt x="4372" y="1586"/>
                    <a:pt x="4230" y="1444"/>
                    <a:pt x="4051" y="1444"/>
                  </a:cubicBezTo>
                  <a:lnTo>
                    <a:pt x="4014" y="1444"/>
                  </a:lnTo>
                  <a:lnTo>
                    <a:pt x="4014" y="984"/>
                  </a:lnTo>
                  <a:cubicBezTo>
                    <a:pt x="4014" y="443"/>
                    <a:pt x="3574" y="0"/>
                    <a:pt x="3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6737150" y="1773625"/>
              <a:ext cx="13550" cy="21325"/>
            </a:xfrm>
            <a:custGeom>
              <a:avLst/>
              <a:gdLst/>
              <a:ahLst/>
              <a:cxnLst/>
              <a:rect l="l" t="t" r="r" b="b"/>
              <a:pathLst>
                <a:path w="542" h="853" extrusionOk="0">
                  <a:moveTo>
                    <a:pt x="416" y="1"/>
                  </a:moveTo>
                  <a:cubicBezTo>
                    <a:pt x="392" y="1"/>
                    <a:pt x="366" y="9"/>
                    <a:pt x="345" y="24"/>
                  </a:cubicBezTo>
                  <a:cubicBezTo>
                    <a:pt x="125" y="200"/>
                    <a:pt x="0" y="460"/>
                    <a:pt x="0" y="741"/>
                  </a:cubicBezTo>
                  <a:cubicBezTo>
                    <a:pt x="0" y="802"/>
                    <a:pt x="51" y="853"/>
                    <a:pt x="112" y="853"/>
                  </a:cubicBezTo>
                  <a:cubicBezTo>
                    <a:pt x="173" y="853"/>
                    <a:pt x="223" y="802"/>
                    <a:pt x="223" y="741"/>
                  </a:cubicBezTo>
                  <a:cubicBezTo>
                    <a:pt x="223" y="528"/>
                    <a:pt x="318" y="332"/>
                    <a:pt x="484" y="200"/>
                  </a:cubicBezTo>
                  <a:cubicBezTo>
                    <a:pt x="534" y="163"/>
                    <a:pt x="541" y="92"/>
                    <a:pt x="504" y="45"/>
                  </a:cubicBezTo>
                  <a:cubicBezTo>
                    <a:pt x="482" y="15"/>
                    <a:pt x="450"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6752450" y="1769850"/>
              <a:ext cx="6275" cy="5575"/>
            </a:xfrm>
            <a:custGeom>
              <a:avLst/>
              <a:gdLst/>
              <a:ahLst/>
              <a:cxnLst/>
              <a:rect l="l" t="t" r="r" b="b"/>
              <a:pathLst>
                <a:path w="251" h="223" extrusionOk="0">
                  <a:moveTo>
                    <a:pt x="130" y="0"/>
                  </a:moveTo>
                  <a:cubicBezTo>
                    <a:pt x="122" y="0"/>
                    <a:pt x="113" y="1"/>
                    <a:pt x="105" y="3"/>
                  </a:cubicBezTo>
                  <a:lnTo>
                    <a:pt x="98" y="3"/>
                  </a:lnTo>
                  <a:cubicBezTo>
                    <a:pt x="37" y="16"/>
                    <a:pt x="0" y="74"/>
                    <a:pt x="14" y="135"/>
                  </a:cubicBezTo>
                  <a:cubicBezTo>
                    <a:pt x="27" y="189"/>
                    <a:pt x="71" y="223"/>
                    <a:pt x="125" y="223"/>
                  </a:cubicBezTo>
                  <a:lnTo>
                    <a:pt x="149" y="223"/>
                  </a:lnTo>
                  <a:lnTo>
                    <a:pt x="152" y="219"/>
                  </a:lnTo>
                  <a:cubicBezTo>
                    <a:pt x="213" y="206"/>
                    <a:pt x="250" y="148"/>
                    <a:pt x="237" y="87"/>
                  </a:cubicBezTo>
                  <a:cubicBezTo>
                    <a:pt x="225" y="35"/>
                    <a:pt x="18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34"/>
          <p:cNvSpPr txBox="1"/>
          <p:nvPr/>
        </p:nvSpPr>
        <p:spPr>
          <a:xfrm>
            <a:off x="965113" y="3814325"/>
            <a:ext cx="1168500" cy="6687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SzPts val="1100"/>
              <a:buNone/>
            </a:pPr>
            <a:r>
              <a:rPr lang="es" sz="1200" dirty="0">
                <a:solidFill>
                  <a:schemeClr val="dk1"/>
                </a:solidFill>
                <a:latin typeface="Roboto"/>
                <a:ea typeface="Roboto"/>
                <a:cs typeface="Roboto"/>
                <a:sym typeface="Roboto"/>
              </a:rPr>
              <a:t>Scrum Master Professional</a:t>
            </a:r>
            <a:endParaRPr sz="1200" dirty="0">
              <a:latin typeface="Roboto"/>
              <a:ea typeface="Roboto"/>
              <a:cs typeface="Roboto"/>
              <a:sym typeface="Roboto"/>
            </a:endParaRPr>
          </a:p>
        </p:txBody>
      </p:sp>
      <p:sp>
        <p:nvSpPr>
          <p:cNvPr id="711" name="Google Shape;711;p34"/>
          <p:cNvSpPr txBox="1"/>
          <p:nvPr/>
        </p:nvSpPr>
        <p:spPr>
          <a:xfrm>
            <a:off x="2984400" y="3814325"/>
            <a:ext cx="1168500" cy="668700"/>
          </a:xfrm>
          <a:prstGeom prst="rect">
            <a:avLst/>
          </a:prstGeom>
          <a:noFill/>
          <a:ln>
            <a:noFill/>
          </a:ln>
        </p:spPr>
        <p:txBody>
          <a:bodyPr spcFirstLastPara="1" wrap="square" lIns="0" tIns="6700" rIns="0" bIns="0" anchor="ctr" anchorCtr="0">
            <a:noAutofit/>
          </a:bodyPr>
          <a:lstStyle/>
          <a:p>
            <a:pPr lvl="0" algn="ctr">
              <a:buSzPts val="1100"/>
            </a:pPr>
            <a:r>
              <a:rPr lang="es-ES" sz="1200" dirty="0">
                <a:solidFill>
                  <a:schemeClr val="dk1"/>
                </a:solidFill>
                <a:latin typeface="Roboto"/>
                <a:ea typeface="Roboto"/>
                <a:cs typeface="Roboto"/>
                <a:sym typeface="Roboto"/>
              </a:rPr>
              <a:t>Scrum </a:t>
            </a:r>
            <a:r>
              <a:rPr lang="es-ES" sz="1200" dirty="0" err="1">
                <a:solidFill>
                  <a:schemeClr val="dk1"/>
                </a:solidFill>
                <a:latin typeface="Roboto"/>
                <a:ea typeface="Roboto"/>
                <a:cs typeface="Roboto"/>
                <a:sym typeface="Roboto"/>
              </a:rPr>
              <a:t>Product</a:t>
            </a:r>
            <a:r>
              <a:rPr lang="es-ES" sz="1200" dirty="0">
                <a:solidFill>
                  <a:schemeClr val="dk1"/>
                </a:solidFill>
                <a:latin typeface="Roboto"/>
                <a:ea typeface="Roboto"/>
                <a:cs typeface="Roboto"/>
                <a:sym typeface="Roboto"/>
              </a:rPr>
              <a:t> </a:t>
            </a:r>
            <a:r>
              <a:rPr lang="es-ES" sz="1200" dirty="0" err="1">
                <a:solidFill>
                  <a:schemeClr val="dk1"/>
                </a:solidFill>
                <a:latin typeface="Roboto"/>
                <a:ea typeface="Roboto"/>
                <a:cs typeface="Roboto"/>
                <a:sym typeface="Roboto"/>
              </a:rPr>
              <a:t>Owner</a:t>
            </a:r>
            <a:r>
              <a:rPr lang="es-ES" sz="1200" dirty="0">
                <a:solidFill>
                  <a:schemeClr val="dk1"/>
                </a:solidFill>
                <a:latin typeface="Roboto"/>
                <a:ea typeface="Roboto"/>
                <a:cs typeface="Roboto"/>
                <a:sym typeface="Roboto"/>
              </a:rPr>
              <a:t> Professional</a:t>
            </a:r>
            <a:endParaRPr sz="1200" dirty="0">
              <a:latin typeface="Roboto"/>
              <a:ea typeface="Roboto"/>
              <a:cs typeface="Roboto"/>
              <a:sym typeface="Roboto"/>
            </a:endParaRPr>
          </a:p>
        </p:txBody>
      </p:sp>
      <p:sp>
        <p:nvSpPr>
          <p:cNvPr id="712" name="Google Shape;712;p34"/>
          <p:cNvSpPr txBox="1"/>
          <p:nvPr/>
        </p:nvSpPr>
        <p:spPr>
          <a:xfrm>
            <a:off x="5003675" y="3814325"/>
            <a:ext cx="1168500" cy="668700"/>
          </a:xfrm>
          <a:prstGeom prst="rect">
            <a:avLst/>
          </a:prstGeom>
          <a:noFill/>
          <a:ln>
            <a:noFill/>
          </a:ln>
        </p:spPr>
        <p:txBody>
          <a:bodyPr spcFirstLastPara="1" wrap="square" lIns="0" tIns="6700" rIns="0" bIns="0" anchor="ctr" anchorCtr="0">
            <a:noAutofit/>
          </a:bodyPr>
          <a:lstStyle/>
          <a:p>
            <a:pPr lvl="0" algn="ctr">
              <a:buSzPts val="1100"/>
            </a:pPr>
            <a:r>
              <a:rPr lang="es-ES" sz="1200" dirty="0">
                <a:solidFill>
                  <a:schemeClr val="dk1"/>
                </a:solidFill>
                <a:latin typeface="Roboto"/>
                <a:ea typeface="Roboto"/>
                <a:cs typeface="Roboto"/>
                <a:sym typeface="Roboto"/>
              </a:rPr>
              <a:t>Scrum </a:t>
            </a:r>
            <a:r>
              <a:rPr lang="es-ES" sz="1200" dirty="0" err="1">
                <a:solidFill>
                  <a:schemeClr val="dk1"/>
                </a:solidFill>
                <a:latin typeface="Roboto"/>
                <a:ea typeface="Roboto"/>
                <a:cs typeface="Roboto"/>
                <a:sym typeface="Roboto"/>
              </a:rPr>
              <a:t>Developer</a:t>
            </a:r>
            <a:r>
              <a:rPr lang="es-ES" sz="1200" dirty="0">
                <a:solidFill>
                  <a:schemeClr val="dk1"/>
                </a:solidFill>
                <a:latin typeface="Roboto"/>
                <a:ea typeface="Roboto"/>
                <a:cs typeface="Roboto"/>
                <a:sym typeface="Roboto"/>
              </a:rPr>
              <a:t> Professional</a:t>
            </a:r>
            <a:endParaRPr sz="1200" dirty="0">
              <a:latin typeface="Roboto"/>
              <a:ea typeface="Roboto"/>
              <a:cs typeface="Roboto"/>
              <a:sym typeface="Roboto"/>
            </a:endParaRPr>
          </a:p>
        </p:txBody>
      </p:sp>
      <p:sp>
        <p:nvSpPr>
          <p:cNvPr id="713" name="Google Shape;713;p34"/>
          <p:cNvSpPr txBox="1"/>
          <p:nvPr/>
        </p:nvSpPr>
        <p:spPr>
          <a:xfrm>
            <a:off x="7022950" y="3814325"/>
            <a:ext cx="1168500" cy="668700"/>
          </a:xfrm>
          <a:prstGeom prst="rect">
            <a:avLst/>
          </a:prstGeom>
          <a:noFill/>
          <a:ln>
            <a:noFill/>
          </a:ln>
        </p:spPr>
        <p:txBody>
          <a:bodyPr spcFirstLastPara="1" wrap="square" lIns="0" tIns="6700" rIns="0" bIns="0" anchor="ctr" anchorCtr="0">
            <a:noAutofit/>
          </a:bodyPr>
          <a:lstStyle/>
          <a:p>
            <a:pPr marL="12700" lvl="0" algn="ctr">
              <a:buSzPts val="1100"/>
            </a:pPr>
            <a:r>
              <a:rPr lang="es-ES" sz="1200" dirty="0" err="1">
                <a:solidFill>
                  <a:schemeClr val="dk1"/>
                </a:solidFill>
                <a:latin typeface="Roboto"/>
                <a:ea typeface="Roboto"/>
                <a:cs typeface="Roboto"/>
                <a:sym typeface="Roboto"/>
              </a:rPr>
              <a:t>User</a:t>
            </a:r>
            <a:r>
              <a:rPr lang="es-ES" sz="1200" dirty="0">
                <a:solidFill>
                  <a:schemeClr val="dk1"/>
                </a:solidFill>
                <a:latin typeface="Roboto"/>
                <a:ea typeface="Roboto"/>
                <a:cs typeface="Roboto"/>
                <a:sym typeface="Roboto"/>
              </a:rPr>
              <a:t> </a:t>
            </a:r>
            <a:r>
              <a:rPr lang="es-ES" sz="1200" dirty="0" err="1">
                <a:solidFill>
                  <a:schemeClr val="dk1"/>
                </a:solidFill>
                <a:latin typeface="Roboto"/>
                <a:ea typeface="Roboto"/>
                <a:cs typeface="Roboto"/>
                <a:sym typeface="Roboto"/>
              </a:rPr>
              <a:t>Stories</a:t>
            </a:r>
            <a:r>
              <a:rPr lang="es-ES" sz="1200" dirty="0">
                <a:solidFill>
                  <a:schemeClr val="dk1"/>
                </a:solidFill>
                <a:latin typeface="Roboto"/>
                <a:ea typeface="Roboto"/>
                <a:cs typeface="Roboto"/>
                <a:sym typeface="Roboto"/>
              </a:rPr>
              <a:t> </a:t>
            </a:r>
            <a:r>
              <a:rPr lang="es-ES" sz="1200" dirty="0" err="1">
                <a:solidFill>
                  <a:schemeClr val="dk1"/>
                </a:solidFill>
                <a:latin typeface="Roboto"/>
                <a:ea typeface="Roboto"/>
                <a:cs typeface="Roboto"/>
                <a:sym typeface="Roboto"/>
              </a:rPr>
              <a:t>Foundation</a:t>
            </a:r>
            <a:endParaRPr sz="1200" dirty="0">
              <a:latin typeface="Roboto"/>
              <a:ea typeface="Roboto"/>
              <a:cs typeface="Roboto"/>
              <a:sym typeface="Roboto"/>
            </a:endParaRPr>
          </a:p>
        </p:txBody>
      </p:sp>
      <p:pic>
        <p:nvPicPr>
          <p:cNvPr id="49" name="Picture 2" descr="Grupo Compusof - Home | Facebook">
            <a:extLst>
              <a:ext uri="{FF2B5EF4-FFF2-40B4-BE49-F238E27FC236}">
                <a16:creationId xmlns:a16="http://schemas.microsoft.com/office/drawing/2014/main" id="{A8AAAB51-2E1C-4CFE-B9B3-2C9E4AC8D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upo 49">
            <a:extLst>
              <a:ext uri="{FF2B5EF4-FFF2-40B4-BE49-F238E27FC236}">
                <a16:creationId xmlns:a16="http://schemas.microsoft.com/office/drawing/2014/main" id="{085D16FE-C3ED-4E15-ADC7-CAD95020FEA9}"/>
              </a:ext>
            </a:extLst>
          </p:cNvPr>
          <p:cNvGrpSpPr/>
          <p:nvPr/>
        </p:nvGrpSpPr>
        <p:grpSpPr>
          <a:xfrm>
            <a:off x="14099" y="485375"/>
            <a:ext cx="745834" cy="715950"/>
            <a:chOff x="14099" y="485375"/>
            <a:chExt cx="745834" cy="715950"/>
          </a:xfrm>
        </p:grpSpPr>
        <p:pic>
          <p:nvPicPr>
            <p:cNvPr id="51" name="Gráfico 50" descr="Símbolo">
              <a:extLst>
                <a:ext uri="{FF2B5EF4-FFF2-40B4-BE49-F238E27FC236}">
                  <a16:creationId xmlns:a16="http://schemas.microsoft.com/office/drawing/2014/main" id="{AA94B882-A8C9-42BB-8AE7-BE09093CB8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99" y="485375"/>
              <a:ext cx="715950" cy="715950"/>
            </a:xfrm>
            <a:prstGeom prst="rect">
              <a:avLst/>
            </a:prstGeom>
          </p:spPr>
        </p:pic>
        <p:sp>
          <p:nvSpPr>
            <p:cNvPr id="52" name="CuadroTexto 51">
              <a:extLst>
                <a:ext uri="{FF2B5EF4-FFF2-40B4-BE49-F238E27FC236}">
                  <a16:creationId xmlns:a16="http://schemas.microsoft.com/office/drawing/2014/main" id="{F48D97B4-382D-45D5-B111-2E78313160B8}"/>
                </a:ext>
              </a:extLst>
            </p:cNvPr>
            <p:cNvSpPr txBox="1"/>
            <p:nvPr/>
          </p:nvSpPr>
          <p:spPr>
            <a:xfrm>
              <a:off x="221707" y="634671"/>
              <a:ext cx="538226" cy="307777"/>
            </a:xfrm>
            <a:prstGeom prst="rect">
              <a:avLst/>
            </a:prstGeom>
            <a:noFill/>
          </p:spPr>
          <p:txBody>
            <a:bodyPr wrap="square" rtlCol="0">
              <a:spAutoFit/>
            </a:bodyPr>
            <a:lstStyle/>
            <a:p>
              <a:r>
                <a:rPr lang="es-ES" b="1" dirty="0"/>
                <a:t>5</a:t>
              </a:r>
            </a:p>
          </p:txBody>
        </p:sp>
      </p:grpSp>
    </p:spTree>
    <p:extLst>
      <p:ext uri="{BB962C8B-B14F-4D97-AF65-F5344CB8AC3E}">
        <p14:creationId xmlns:p14="http://schemas.microsoft.com/office/powerpoint/2010/main" val="22096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Scrum</a:t>
            </a:r>
            <a:r>
              <a:rPr lang="es-ES" dirty="0"/>
              <a:t> Master Professional</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5123597" cy="3454500"/>
          </a:xfrm>
        </p:spPr>
        <p:txBody>
          <a:bodyPr/>
          <a:lstStyle/>
          <a:p>
            <a:pPr marL="114300" indent="0">
              <a:buNone/>
            </a:pPr>
            <a:r>
              <a:rPr lang="es-ES" sz="1200" dirty="0"/>
              <a:t>La formación como </a:t>
            </a:r>
            <a:r>
              <a:rPr lang="es-ES" sz="1200" b="1" dirty="0"/>
              <a:t>Scrum Master Professional </a:t>
            </a:r>
            <a:r>
              <a:rPr lang="es-ES" sz="1200" dirty="0"/>
              <a:t>está diseñada para evaluar conocimientos a nivel del rol como Scrum Master y cómo este facilita la aplicación de Scrum dentro de un proyecto.</a:t>
            </a:r>
          </a:p>
          <a:p>
            <a:pPr marL="114300" indent="0">
              <a:buNone/>
            </a:pPr>
            <a:endParaRPr lang="es-ES" sz="1200" dirty="0"/>
          </a:p>
          <a:p>
            <a:pPr marL="114300" indent="0">
              <a:buNone/>
            </a:pPr>
            <a:r>
              <a:rPr lang="es-ES" sz="1200" dirty="0"/>
              <a:t>Es la </a:t>
            </a:r>
            <a:r>
              <a:rPr lang="es-ES" sz="1200" dirty="0" err="1"/>
              <a:t>via</a:t>
            </a:r>
            <a:r>
              <a:rPr lang="es-ES" sz="1200" dirty="0"/>
              <a:t> de entrada para continuar con su educación profesional de Scrum con el </a:t>
            </a:r>
            <a:r>
              <a:rPr lang="es-ES" sz="1200" dirty="0" err="1"/>
              <a:t>Product</a:t>
            </a:r>
            <a:r>
              <a:rPr lang="es-ES" sz="1200" dirty="0"/>
              <a:t> </a:t>
            </a:r>
            <a:r>
              <a:rPr lang="es-ES" sz="1200" dirty="0" err="1"/>
              <a:t>Owner</a:t>
            </a:r>
            <a:r>
              <a:rPr lang="es-ES" sz="1200" dirty="0"/>
              <a:t> Professional, seguido del </a:t>
            </a:r>
            <a:r>
              <a:rPr lang="es-ES" sz="1200" dirty="0" err="1"/>
              <a:t>Developer</a:t>
            </a:r>
            <a:r>
              <a:rPr lang="es-ES" sz="1200" dirty="0"/>
              <a:t> Professional.</a:t>
            </a:r>
          </a:p>
          <a:p>
            <a:pPr marL="114300" indent="0">
              <a:buNone/>
            </a:pPr>
            <a:endParaRPr lang="es-ES" sz="1200" dirty="0"/>
          </a:p>
          <a:p>
            <a:pPr marL="114300" indent="0">
              <a:buNone/>
            </a:pPr>
            <a:r>
              <a:rPr lang="es-ES" sz="1200" dirty="0"/>
              <a:t>Esto le permitirá cubrir todo el conocimiento del marco de </a:t>
            </a:r>
            <a:r>
              <a:rPr lang="es-ES" sz="1200" dirty="0" err="1"/>
              <a:t>Scrum</a:t>
            </a:r>
            <a:r>
              <a:rPr lang="es-ES" sz="1200" dirty="0"/>
              <a:t>, las definiciones claves y los roles.</a:t>
            </a:r>
          </a:p>
          <a:p>
            <a:pPr marL="114300" indent="0">
              <a:buNone/>
            </a:pPr>
            <a:endParaRPr lang="es-ES" sz="1200" dirty="0"/>
          </a:p>
          <a:p>
            <a:pPr marL="114300" indent="0">
              <a:buNone/>
            </a:pPr>
            <a:endParaRPr lang="es-ES" sz="1200" b="1" dirty="0"/>
          </a:p>
          <a:p>
            <a:pPr marL="114300" indent="0">
              <a:buNone/>
            </a:pPr>
            <a:r>
              <a:rPr lang="es-ES" sz="1100" dirty="0"/>
              <a:t>El curso está basado en la Guía Oficial de </a:t>
            </a:r>
            <a:r>
              <a:rPr lang="es-ES" sz="1100" dirty="0" err="1"/>
              <a:t>Scrum</a:t>
            </a:r>
            <a:r>
              <a:rPr lang="es-ES" sz="1100" dirty="0"/>
              <a:t> 2020 creada por Ken </a:t>
            </a:r>
            <a:r>
              <a:rPr lang="es-ES" sz="1100" dirty="0" err="1"/>
              <a:t>Schwaber</a:t>
            </a:r>
            <a:r>
              <a:rPr lang="es-ES" sz="1100" dirty="0"/>
              <a:t> y Jeff Sutherland.</a:t>
            </a:r>
          </a:p>
          <a:p>
            <a:pPr marL="114300" indent="0">
              <a:buNone/>
            </a:pPr>
            <a:endParaRPr lang="es-ES" sz="1200" dirty="0"/>
          </a:p>
          <a:p>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6172200" y="1133289"/>
            <a:ext cx="2971800" cy="3808735"/>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a:t>
            </a:r>
            <a:r>
              <a:rPr lang="es-ES" sz="1050" dirty="0" err="1">
                <a:latin typeface="Arial" panose="020B0604020202020204" pitchFamily="34" charset="0"/>
              </a:rPr>
              <a:t>prerequisitos</a:t>
            </a:r>
            <a:r>
              <a:rPr lang="es-ES" sz="1050" dirty="0">
                <a:latin typeface="Arial" panose="020B0604020202020204" pitchFamily="34" charset="0"/>
              </a:rPr>
              <a:t> formales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1. Introducción a Agile y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2. Prácticas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3. La planificación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4. Eventos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5. Monitoreo de proyectos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6. Conceptos avanzados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7. Rol del </a:t>
            </a:r>
            <a:r>
              <a:rPr lang="es-ES" sz="1050" dirty="0" err="1">
                <a:latin typeface="Arial" panose="020B0604020202020204" pitchFamily="34" charset="0"/>
              </a:rPr>
              <a:t>Scrum</a:t>
            </a:r>
            <a:r>
              <a:rPr lang="es-ES" sz="1050" dirty="0">
                <a:latin typeface="Arial" panose="020B0604020202020204" pitchFamily="34" charset="0"/>
              </a:rPr>
              <a:t> Master</a:t>
            </a:r>
          </a:p>
          <a:p>
            <a:endParaRPr lang="es-ES" sz="1050" dirty="0">
              <a:effectLst/>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y equipos de desarrollo de productos, servicios o procesos. </a:t>
            </a:r>
          </a:p>
          <a:p>
            <a:pPr marL="171450" indent="-171450">
              <a:buFont typeface="Arial" panose="020B0604020202020204" pitchFamily="34" charset="0"/>
              <a:buChar char="•"/>
            </a:pPr>
            <a:r>
              <a:rPr lang="es-ES" sz="1050" dirty="0">
                <a:latin typeface="Arial" panose="020B0604020202020204" pitchFamily="34" charset="0"/>
              </a:rPr>
              <a:t>Jefes de Proyecto</a:t>
            </a:r>
          </a:p>
          <a:p>
            <a:pPr marL="171450" indent="-171450">
              <a:buFont typeface="Arial" panose="020B0604020202020204" pitchFamily="34" charset="0"/>
              <a:buChar char="•"/>
            </a:pPr>
            <a:r>
              <a:rPr lang="es-ES" sz="1050" dirty="0">
                <a:latin typeface="Arial" panose="020B0604020202020204" pitchFamily="34" charset="0"/>
              </a:rPr>
              <a:t>Cualquier personal que quiera convertirse en Scrum Master profesional.</a:t>
            </a:r>
          </a:p>
          <a:p>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Opcional: 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644875" y="1079148"/>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rot="21254890">
            <a:off x="5708708" y="1603487"/>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737283" y="4125774"/>
            <a:ext cx="481076" cy="481076"/>
          </a:xfrm>
          <a:prstGeom prst="rect">
            <a:avLst/>
          </a:prstGeom>
        </p:spPr>
      </p:pic>
      <p:pic>
        <p:nvPicPr>
          <p:cNvPr id="13" name="Imagen 12">
            <a:extLst>
              <a:ext uri="{FF2B5EF4-FFF2-40B4-BE49-F238E27FC236}">
                <a16:creationId xmlns:a16="http://schemas.microsoft.com/office/drawing/2014/main" id="{B533ABB1-6C0D-564C-B601-230BE0C530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4921" y="165250"/>
            <a:ext cx="1224000" cy="1224000"/>
          </a:xfrm>
          <a:prstGeom prst="rect">
            <a:avLst/>
          </a:prstGeom>
        </p:spPr>
      </p:pic>
      <p:pic>
        <p:nvPicPr>
          <p:cNvPr id="9" name="Imagen 8">
            <a:extLst>
              <a:ext uri="{FF2B5EF4-FFF2-40B4-BE49-F238E27FC236}">
                <a16:creationId xmlns:a16="http://schemas.microsoft.com/office/drawing/2014/main" id="{285CCF8E-61A8-47F2-A74D-3CF736F15796}"/>
              </a:ext>
            </a:extLst>
          </p:cNvPr>
          <p:cNvPicPr>
            <a:picLocks noChangeAspect="1"/>
          </p:cNvPicPr>
          <p:nvPr/>
        </p:nvPicPr>
        <p:blipFill>
          <a:blip r:embed="rId6"/>
          <a:stretch>
            <a:fillRect/>
          </a:stretch>
        </p:blipFill>
        <p:spPr>
          <a:xfrm>
            <a:off x="5758639" y="3129641"/>
            <a:ext cx="481076" cy="341409"/>
          </a:xfrm>
          <a:prstGeom prst="rect">
            <a:avLst/>
          </a:prstGeom>
        </p:spPr>
      </p:pic>
      <p:pic>
        <p:nvPicPr>
          <p:cNvPr id="14" name="Picture 2" descr="Grupo Compusof - Home | Facebook">
            <a:extLst>
              <a:ext uri="{FF2B5EF4-FFF2-40B4-BE49-F238E27FC236}">
                <a16:creationId xmlns:a16="http://schemas.microsoft.com/office/drawing/2014/main" id="{2FD0DB13-9CE1-4E62-ABD3-B34481FA62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1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81857-2D50-B342-B841-F4AFF4DC313F}"/>
              </a:ext>
            </a:extLst>
          </p:cNvPr>
          <p:cNvSpPr>
            <a:spLocks noGrp="1"/>
          </p:cNvSpPr>
          <p:nvPr>
            <p:ph type="title"/>
          </p:nvPr>
        </p:nvSpPr>
        <p:spPr/>
        <p:txBody>
          <a:bodyPr/>
          <a:lstStyle/>
          <a:p>
            <a:r>
              <a:rPr lang="es-ES" dirty="0" err="1"/>
              <a:t>Scrum</a:t>
            </a:r>
            <a:r>
              <a:rPr lang="es-ES" dirty="0"/>
              <a:t> </a:t>
            </a:r>
            <a:r>
              <a:rPr lang="es-ES" dirty="0" err="1"/>
              <a:t>Product</a:t>
            </a:r>
            <a:r>
              <a:rPr lang="es-ES" dirty="0"/>
              <a:t> </a:t>
            </a:r>
            <a:r>
              <a:rPr lang="es-ES" dirty="0" err="1"/>
              <a:t>Owner</a:t>
            </a:r>
            <a:r>
              <a:rPr lang="es-ES" dirty="0"/>
              <a:t> Professional</a:t>
            </a:r>
          </a:p>
        </p:txBody>
      </p:sp>
      <p:sp>
        <p:nvSpPr>
          <p:cNvPr id="3" name="Marcador de texto 2">
            <a:extLst>
              <a:ext uri="{FF2B5EF4-FFF2-40B4-BE49-F238E27FC236}">
                <a16:creationId xmlns:a16="http://schemas.microsoft.com/office/drawing/2014/main" id="{5082FB41-830E-9A44-A08E-4E8832B83631}"/>
              </a:ext>
            </a:extLst>
          </p:cNvPr>
          <p:cNvSpPr>
            <a:spLocks noGrp="1"/>
          </p:cNvSpPr>
          <p:nvPr>
            <p:ph type="body" idx="1"/>
          </p:nvPr>
        </p:nvSpPr>
        <p:spPr>
          <a:xfrm>
            <a:off x="490819" y="1152350"/>
            <a:ext cx="5123597" cy="3454500"/>
          </a:xfrm>
        </p:spPr>
        <p:txBody>
          <a:bodyPr/>
          <a:lstStyle/>
          <a:p>
            <a:pPr marL="114300" indent="0">
              <a:buNone/>
            </a:pPr>
            <a:r>
              <a:rPr lang="es-ES" sz="1200" dirty="0"/>
              <a:t>La formación como </a:t>
            </a:r>
            <a:r>
              <a:rPr lang="es-ES" sz="1200" b="1" dirty="0"/>
              <a:t>Scrum </a:t>
            </a:r>
            <a:r>
              <a:rPr lang="es-ES" sz="1200" b="1" dirty="0" err="1"/>
              <a:t>Product</a:t>
            </a:r>
            <a:r>
              <a:rPr lang="es-ES" sz="1200" b="1" dirty="0"/>
              <a:t> </a:t>
            </a:r>
            <a:r>
              <a:rPr lang="es-ES" sz="1200" b="1" dirty="0" err="1"/>
              <a:t>Owner</a:t>
            </a:r>
            <a:r>
              <a:rPr lang="es-ES" sz="1200" b="1" dirty="0"/>
              <a:t> Professional </a:t>
            </a:r>
            <a:r>
              <a:rPr lang="es-ES" sz="1200" dirty="0"/>
              <a:t>está diseñada para evaluar conocimientos a nivel del rol como </a:t>
            </a:r>
            <a:r>
              <a:rPr lang="es-ES" sz="1200" dirty="0" err="1"/>
              <a:t>Product</a:t>
            </a:r>
            <a:r>
              <a:rPr lang="es-ES" sz="1200" dirty="0"/>
              <a:t> </a:t>
            </a:r>
            <a:r>
              <a:rPr lang="es-ES" sz="1200" dirty="0" err="1"/>
              <a:t>Owner</a:t>
            </a:r>
            <a:r>
              <a:rPr lang="es-ES" sz="1200" dirty="0"/>
              <a:t> y cómo este representa al cliente dentro</a:t>
            </a:r>
          </a:p>
          <a:p>
            <a:pPr marL="114300" indent="0">
              <a:buNone/>
            </a:pPr>
            <a:r>
              <a:rPr lang="es-ES" sz="1200" dirty="0"/>
              <a:t>de un proyecto y también responde por especificaciones del producto o servicio.</a:t>
            </a:r>
          </a:p>
          <a:p>
            <a:pPr marL="114300" indent="0">
              <a:buNone/>
            </a:pPr>
            <a:r>
              <a:rPr lang="es-ES" sz="1200" dirty="0"/>
              <a:t>Obtendrá una visión general y comprensión de la teoría Scrum, prácticas y responsabilidades.</a:t>
            </a:r>
          </a:p>
          <a:p>
            <a:pPr marL="114300" indent="0">
              <a:buNone/>
            </a:pPr>
            <a:endParaRPr lang="es-ES" sz="1200" dirty="0"/>
          </a:p>
          <a:p>
            <a:pPr marL="114300" indent="0">
              <a:buNone/>
            </a:pPr>
            <a:r>
              <a:rPr lang="es-ES" sz="1200" dirty="0"/>
              <a:t>Los objetivos del curso son:</a:t>
            </a:r>
          </a:p>
          <a:p>
            <a:pPr marL="114300" indent="0">
              <a:buNone/>
            </a:pPr>
            <a:r>
              <a:rPr lang="es-ES" sz="1200" dirty="0"/>
              <a:t>● Analizar, comprender y apropiar las prácticas de </a:t>
            </a:r>
            <a:r>
              <a:rPr lang="es-ES" sz="1200" dirty="0" err="1"/>
              <a:t>Scrum</a:t>
            </a:r>
            <a:r>
              <a:rPr lang="es-ES" sz="1200" dirty="0"/>
              <a:t> y el Rol de </a:t>
            </a:r>
            <a:r>
              <a:rPr lang="es-ES" sz="1200" dirty="0" err="1"/>
              <a:t>Product</a:t>
            </a:r>
            <a:r>
              <a:rPr lang="es-ES" sz="1200" dirty="0"/>
              <a:t> </a:t>
            </a:r>
            <a:r>
              <a:rPr lang="es-ES" sz="1200" dirty="0" err="1"/>
              <a:t>Owner</a:t>
            </a:r>
            <a:endParaRPr lang="es-ES" sz="1200" dirty="0"/>
          </a:p>
          <a:p>
            <a:pPr marL="114300" indent="0">
              <a:buNone/>
            </a:pPr>
            <a:r>
              <a:rPr lang="es-ES" sz="1200" dirty="0"/>
              <a:t>● Apropiar conceptos de gestión y desarrollo de producto o servicio</a:t>
            </a:r>
          </a:p>
          <a:p>
            <a:pPr marL="114300" indent="0">
              <a:buNone/>
            </a:pPr>
            <a:r>
              <a:rPr lang="es-ES" sz="1200" dirty="0"/>
              <a:t>● Practicar las herramientas que tiene el </a:t>
            </a:r>
            <a:r>
              <a:rPr lang="es-ES" sz="1200" dirty="0" err="1"/>
              <a:t>Product</a:t>
            </a:r>
            <a:r>
              <a:rPr lang="es-ES" sz="1200" dirty="0"/>
              <a:t> </a:t>
            </a:r>
            <a:r>
              <a:rPr lang="es-ES" sz="1200" dirty="0" err="1"/>
              <a:t>Owner</a:t>
            </a:r>
            <a:r>
              <a:rPr lang="es-ES" sz="1200" dirty="0"/>
              <a:t> a disposición para representar el cliente dentro de un proyecto</a:t>
            </a:r>
          </a:p>
          <a:p>
            <a:pPr marL="114300" indent="0">
              <a:buNone/>
            </a:pPr>
            <a:endParaRPr lang="es-ES" sz="1200" dirty="0"/>
          </a:p>
          <a:p>
            <a:pPr marL="114300" indent="0">
              <a:buNone/>
            </a:pPr>
            <a:r>
              <a:rPr lang="es-ES" sz="1100" dirty="0"/>
              <a:t>El curso está basado en la Guía Oficial de </a:t>
            </a:r>
            <a:r>
              <a:rPr lang="es-ES" sz="1100" dirty="0" err="1"/>
              <a:t>Scrum</a:t>
            </a:r>
            <a:r>
              <a:rPr lang="es-ES" sz="1100" dirty="0"/>
              <a:t> 2020 creada por Ken </a:t>
            </a:r>
            <a:r>
              <a:rPr lang="es-ES" sz="1100" dirty="0" err="1"/>
              <a:t>Schwaber</a:t>
            </a:r>
            <a:r>
              <a:rPr lang="es-ES" sz="1100" dirty="0"/>
              <a:t> y Jeff Sutherland.</a:t>
            </a:r>
          </a:p>
          <a:p>
            <a:pPr marL="114300" indent="0">
              <a:buNone/>
            </a:pPr>
            <a:endParaRPr lang="es-ES" sz="1200" dirty="0"/>
          </a:p>
          <a:p>
            <a:pPr marL="114300" indent="0">
              <a:buNone/>
            </a:pPr>
            <a:endParaRPr lang="es-ES" sz="1200" dirty="0"/>
          </a:p>
          <a:p>
            <a:pPr marL="114300" indent="0">
              <a:buNone/>
            </a:pPr>
            <a:endParaRPr lang="es-ES" sz="1200" dirty="0"/>
          </a:p>
          <a:p>
            <a:pPr marL="114300" indent="0">
              <a:buNone/>
            </a:pPr>
            <a:endParaRPr lang="es-ES" sz="1200" dirty="0"/>
          </a:p>
        </p:txBody>
      </p:sp>
      <p:sp>
        <p:nvSpPr>
          <p:cNvPr id="7" name="CuadroTexto 6">
            <a:extLst>
              <a:ext uri="{FF2B5EF4-FFF2-40B4-BE49-F238E27FC236}">
                <a16:creationId xmlns:a16="http://schemas.microsoft.com/office/drawing/2014/main" id="{15091B0D-946B-D84D-94B2-704B16A6D0B1}"/>
              </a:ext>
            </a:extLst>
          </p:cNvPr>
          <p:cNvSpPr txBox="1"/>
          <p:nvPr/>
        </p:nvSpPr>
        <p:spPr>
          <a:xfrm>
            <a:off x="6172200" y="1411042"/>
            <a:ext cx="2971800" cy="3647152"/>
          </a:xfrm>
          <a:prstGeom prst="rect">
            <a:avLst/>
          </a:prstGeom>
          <a:noFill/>
        </p:spPr>
        <p:txBody>
          <a:bodyPr wrap="square">
            <a:spAutoFit/>
          </a:bodyPr>
          <a:lstStyle/>
          <a:p>
            <a:r>
              <a:rPr lang="es-ES" sz="1050" b="1" dirty="0">
                <a:solidFill>
                  <a:srgbClr val="F7792C"/>
                </a:solidFill>
                <a:effectLst/>
                <a:latin typeface="Arial" panose="020B0604020202020204" pitchFamily="34" charset="0"/>
              </a:rPr>
              <a:t>Requisitos Previos:</a:t>
            </a:r>
            <a:endParaRPr lang="es-ES" sz="1050" dirty="0">
              <a:solidFill>
                <a:srgbClr val="F7792C"/>
              </a:solidFill>
              <a:effectLst/>
              <a:latin typeface="Arial" panose="020B0604020202020204" pitchFamily="34" charset="0"/>
            </a:endParaRPr>
          </a:p>
          <a:p>
            <a:r>
              <a:rPr lang="es-ES" sz="1050" dirty="0">
                <a:effectLst/>
                <a:latin typeface="Arial" panose="020B0604020202020204" pitchFamily="34" charset="0"/>
              </a:rPr>
              <a:t>No hay </a:t>
            </a:r>
            <a:r>
              <a:rPr lang="es-ES" sz="1050" dirty="0" err="1">
                <a:latin typeface="Arial" panose="020B0604020202020204" pitchFamily="34" charset="0"/>
              </a:rPr>
              <a:t>prerequisitos</a:t>
            </a:r>
            <a:r>
              <a:rPr lang="es-ES" sz="1050" dirty="0">
                <a:latin typeface="Arial" panose="020B0604020202020204" pitchFamily="34" charset="0"/>
              </a:rPr>
              <a:t> formales</a:t>
            </a:r>
            <a:br>
              <a:rPr lang="es-ES" sz="1050" dirty="0">
                <a:effectLst/>
                <a:latin typeface="Arial" panose="020B0604020202020204" pitchFamily="34" charset="0"/>
              </a:rPr>
            </a:br>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Objetivos de Aprendizaje:</a:t>
            </a:r>
            <a:endParaRPr lang="es-ES" sz="1050" dirty="0">
              <a:solidFill>
                <a:srgbClr val="F7792C"/>
              </a:solidFill>
              <a:effectLst/>
              <a:latin typeface="Arial" panose="020B0604020202020204" pitchFamily="34" charset="0"/>
            </a:endParaRPr>
          </a:p>
          <a:p>
            <a:r>
              <a:rPr lang="es-ES" sz="1050" dirty="0">
                <a:latin typeface="Arial" panose="020B0604020202020204" pitchFamily="34" charset="0"/>
              </a:rPr>
              <a:t>1. Introducción a Agile y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2. Prácticas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3. La planificación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4. Eventos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5. Monitoreo de proyectos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6. Conceptos avanzados de </a:t>
            </a:r>
            <a:r>
              <a:rPr lang="es-ES" sz="1050" dirty="0" err="1">
                <a:latin typeface="Arial" panose="020B0604020202020204" pitchFamily="34" charset="0"/>
              </a:rPr>
              <a:t>Scrum</a:t>
            </a:r>
            <a:endParaRPr lang="es-ES" sz="1050" dirty="0">
              <a:latin typeface="Arial" panose="020B0604020202020204" pitchFamily="34" charset="0"/>
            </a:endParaRPr>
          </a:p>
          <a:p>
            <a:r>
              <a:rPr lang="es-ES" sz="1050" dirty="0">
                <a:latin typeface="Arial" panose="020B0604020202020204" pitchFamily="34" charset="0"/>
              </a:rPr>
              <a:t>7. Rol del </a:t>
            </a:r>
            <a:r>
              <a:rPr lang="es-ES" sz="1050" dirty="0" err="1">
                <a:latin typeface="Arial" panose="020B0604020202020204" pitchFamily="34" charset="0"/>
              </a:rPr>
              <a:t>Product</a:t>
            </a:r>
            <a:r>
              <a:rPr lang="es-ES" sz="1050" dirty="0">
                <a:latin typeface="Arial" panose="020B0604020202020204" pitchFamily="34" charset="0"/>
              </a:rPr>
              <a:t> </a:t>
            </a:r>
            <a:r>
              <a:rPr lang="es-ES" sz="1050" dirty="0" err="1">
                <a:latin typeface="Arial" panose="020B0604020202020204" pitchFamily="34" charset="0"/>
              </a:rPr>
              <a:t>Owner</a:t>
            </a:r>
            <a:endParaRPr lang="es-ES" sz="1050" dirty="0">
              <a:latin typeface="Arial" panose="020B0604020202020204" pitchFamily="34" charset="0"/>
            </a:endParaRPr>
          </a:p>
          <a:p>
            <a:endParaRPr lang="es-ES" sz="1050" dirty="0">
              <a:latin typeface="Arial" panose="020B0604020202020204" pitchFamily="34" charset="0"/>
            </a:endParaRPr>
          </a:p>
          <a:p>
            <a:r>
              <a:rPr lang="es-ES" sz="1050" dirty="0">
                <a:latin typeface="Times New Roman" panose="02020603050405020304" pitchFamily="18" charset="0"/>
              </a:rPr>
              <a:t>    </a:t>
            </a:r>
            <a:r>
              <a:rPr lang="es-ES" sz="1050" b="1" dirty="0">
                <a:solidFill>
                  <a:srgbClr val="F7792C"/>
                </a:solidFill>
                <a:latin typeface="Arial" panose="020B0604020202020204" pitchFamily="34" charset="0"/>
              </a:rPr>
              <a:t>Público Objetivo:</a:t>
            </a:r>
            <a:endParaRPr lang="es-ES" sz="1050" dirty="0">
              <a:solidFill>
                <a:srgbClr val="F7792C"/>
              </a:solidFill>
              <a:latin typeface="Arial" panose="020B0604020202020204" pitchFamily="34" charset="0"/>
            </a:endParaRPr>
          </a:p>
          <a:p>
            <a:pPr marL="171450" indent="-171450">
              <a:buFont typeface="Arial" panose="020B0604020202020204" pitchFamily="34" charset="0"/>
              <a:buChar char="•"/>
            </a:pPr>
            <a:r>
              <a:rPr lang="es-ES" sz="1050" dirty="0">
                <a:latin typeface="Arial" panose="020B0604020202020204" pitchFamily="34" charset="0"/>
              </a:rPr>
              <a:t>Responsables y equipos de desarrollo de productos, servicios o procesos. </a:t>
            </a:r>
          </a:p>
          <a:p>
            <a:pPr marL="171450" indent="-171450">
              <a:buFont typeface="Arial" panose="020B0604020202020204" pitchFamily="34" charset="0"/>
              <a:buChar char="•"/>
            </a:pPr>
            <a:r>
              <a:rPr lang="es-ES" sz="1050" dirty="0">
                <a:latin typeface="Arial" panose="020B0604020202020204" pitchFamily="34" charset="0"/>
              </a:rPr>
              <a:t>Jefes de Proyecto</a:t>
            </a:r>
          </a:p>
          <a:p>
            <a:pPr marL="171450" indent="-171450">
              <a:buFont typeface="Arial" panose="020B0604020202020204" pitchFamily="34" charset="0"/>
              <a:buChar char="•"/>
            </a:pPr>
            <a:r>
              <a:rPr lang="es-ES" sz="1050" dirty="0">
                <a:latin typeface="Arial" panose="020B0604020202020204" pitchFamily="34" charset="0"/>
              </a:rPr>
              <a:t>Cualquier persona que quiera convertirse en </a:t>
            </a:r>
            <a:r>
              <a:rPr lang="es-ES" sz="1050" dirty="0" err="1">
                <a:latin typeface="Arial" panose="020B0604020202020204" pitchFamily="34" charset="0"/>
              </a:rPr>
              <a:t>Product</a:t>
            </a:r>
            <a:r>
              <a:rPr lang="es-ES" sz="1050" dirty="0">
                <a:latin typeface="Arial" panose="020B0604020202020204" pitchFamily="34" charset="0"/>
              </a:rPr>
              <a:t> </a:t>
            </a:r>
            <a:r>
              <a:rPr lang="es-ES" sz="1050" dirty="0" err="1">
                <a:latin typeface="Arial" panose="020B0604020202020204" pitchFamily="34" charset="0"/>
              </a:rPr>
              <a:t>Owner</a:t>
            </a:r>
            <a:r>
              <a:rPr lang="es-ES" sz="1050" dirty="0">
                <a:latin typeface="Arial" panose="020B0604020202020204" pitchFamily="34" charset="0"/>
              </a:rPr>
              <a:t> profesional.</a:t>
            </a:r>
          </a:p>
          <a:p>
            <a:endParaRPr lang="es-ES" sz="1050" dirty="0">
              <a:effectLst/>
              <a:latin typeface="Arial" panose="020B0604020202020204" pitchFamily="34" charset="0"/>
            </a:endParaRPr>
          </a:p>
          <a:p>
            <a:r>
              <a:rPr lang="es-ES" sz="1050" dirty="0">
                <a:solidFill>
                  <a:srgbClr val="000000"/>
                </a:solidFill>
                <a:effectLst/>
                <a:latin typeface="Times New Roman" panose="02020603050405020304" pitchFamily="18" charset="0"/>
              </a:rPr>
              <a:t>      </a:t>
            </a:r>
            <a:r>
              <a:rPr lang="es-ES" sz="1050" b="1" dirty="0">
                <a:solidFill>
                  <a:srgbClr val="F7792C"/>
                </a:solidFill>
                <a:effectLst/>
                <a:latin typeface="Arial" panose="020B0604020202020204" pitchFamily="34" charset="0"/>
              </a:rPr>
              <a:t>Training:</a:t>
            </a:r>
            <a:endParaRPr lang="es-ES" sz="1050" dirty="0">
              <a:solidFill>
                <a:srgbClr val="F7792C"/>
              </a:solidFill>
              <a:effectLst/>
              <a:latin typeface="Arial" panose="020B0604020202020204" pitchFamily="34" charset="0"/>
            </a:endParaRPr>
          </a:p>
          <a:p>
            <a:pPr>
              <a:buFont typeface="Arial" panose="020B0604020202020204" pitchFamily="34" charset="0"/>
              <a:buChar char="•"/>
            </a:pPr>
            <a:r>
              <a:rPr lang="es-ES" sz="1050" dirty="0">
                <a:effectLst/>
                <a:latin typeface="Arial" panose="020B0604020202020204" pitchFamily="34" charset="0"/>
              </a:rPr>
              <a:t>Curso de 16 horas</a:t>
            </a:r>
          </a:p>
          <a:p>
            <a:pPr>
              <a:buFont typeface="Arial" panose="020B0604020202020204" pitchFamily="34" charset="0"/>
              <a:buChar char="•"/>
            </a:pPr>
            <a:r>
              <a:rPr lang="es-ES" sz="1050" dirty="0">
                <a:latin typeface="Arial" panose="020B0604020202020204" pitchFamily="34" charset="0"/>
              </a:rPr>
              <a:t>Examen de certificación 40 preguntas </a:t>
            </a:r>
            <a:endParaRPr lang="es-ES" sz="1050" dirty="0">
              <a:effectLst/>
              <a:latin typeface="Arial" panose="020B0604020202020204" pitchFamily="34" charset="0"/>
            </a:endParaRPr>
          </a:p>
        </p:txBody>
      </p:sp>
      <p:pic>
        <p:nvPicPr>
          <p:cNvPr id="10" name="Imagen 9">
            <a:extLst>
              <a:ext uri="{FF2B5EF4-FFF2-40B4-BE49-F238E27FC236}">
                <a16:creationId xmlns:a16="http://schemas.microsoft.com/office/drawing/2014/main" id="{B882A922-026C-B245-A705-DC5BC25EC26D}"/>
              </a:ext>
            </a:extLst>
          </p:cNvPr>
          <p:cNvPicPr>
            <a:picLocks noChangeAspect="1"/>
          </p:cNvPicPr>
          <p:nvPr/>
        </p:nvPicPr>
        <p:blipFill>
          <a:blip r:embed="rId2"/>
          <a:stretch>
            <a:fillRect/>
          </a:stretch>
        </p:blipFill>
        <p:spPr>
          <a:xfrm>
            <a:off x="5742721" y="1292622"/>
            <a:ext cx="538226" cy="538226"/>
          </a:xfrm>
          <a:prstGeom prst="rect">
            <a:avLst/>
          </a:prstGeom>
        </p:spPr>
      </p:pic>
      <p:pic>
        <p:nvPicPr>
          <p:cNvPr id="11" name="Imagen 10">
            <a:extLst>
              <a:ext uri="{FF2B5EF4-FFF2-40B4-BE49-F238E27FC236}">
                <a16:creationId xmlns:a16="http://schemas.microsoft.com/office/drawing/2014/main" id="{5DDBCA04-08A2-1941-95D5-4376E3DF1CB9}"/>
              </a:ext>
            </a:extLst>
          </p:cNvPr>
          <p:cNvPicPr>
            <a:picLocks noChangeAspect="1"/>
          </p:cNvPicPr>
          <p:nvPr/>
        </p:nvPicPr>
        <p:blipFill>
          <a:blip r:embed="rId3"/>
          <a:stretch>
            <a:fillRect/>
          </a:stretch>
        </p:blipFill>
        <p:spPr>
          <a:xfrm>
            <a:off x="5695789" y="1830848"/>
            <a:ext cx="538226" cy="538226"/>
          </a:xfrm>
          <a:prstGeom prst="rect">
            <a:avLst/>
          </a:prstGeom>
        </p:spPr>
      </p:pic>
      <p:pic>
        <p:nvPicPr>
          <p:cNvPr id="12" name="Imagen 11">
            <a:extLst>
              <a:ext uri="{FF2B5EF4-FFF2-40B4-BE49-F238E27FC236}">
                <a16:creationId xmlns:a16="http://schemas.microsoft.com/office/drawing/2014/main" id="{E5B9AA37-3AAA-BC45-99A1-AC8C91ECEB82}"/>
              </a:ext>
            </a:extLst>
          </p:cNvPr>
          <p:cNvPicPr>
            <a:picLocks noChangeAspect="1"/>
          </p:cNvPicPr>
          <p:nvPr/>
        </p:nvPicPr>
        <p:blipFill>
          <a:blip r:embed="rId4"/>
          <a:stretch>
            <a:fillRect/>
          </a:stretch>
        </p:blipFill>
        <p:spPr>
          <a:xfrm>
            <a:off x="5814753" y="4366312"/>
            <a:ext cx="481076" cy="481076"/>
          </a:xfrm>
          <a:prstGeom prst="rect">
            <a:avLst/>
          </a:prstGeom>
        </p:spPr>
      </p:pic>
      <p:pic>
        <p:nvPicPr>
          <p:cNvPr id="3074" name="Picture 2" descr="Scrum Product Owner Professional Certificate - SPOPC™">
            <a:extLst>
              <a:ext uri="{FF2B5EF4-FFF2-40B4-BE49-F238E27FC236}">
                <a16:creationId xmlns:a16="http://schemas.microsoft.com/office/drawing/2014/main" id="{CE117AC3-6939-F645-BBFB-F015FD2A5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100" y="130995"/>
            <a:ext cx="1224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8C1620C5-91A2-44E8-8221-BED9CD7364F9}"/>
              </a:ext>
            </a:extLst>
          </p:cNvPr>
          <p:cNvPicPr>
            <a:picLocks noChangeAspect="1"/>
          </p:cNvPicPr>
          <p:nvPr/>
        </p:nvPicPr>
        <p:blipFill>
          <a:blip r:embed="rId6"/>
          <a:stretch>
            <a:fillRect/>
          </a:stretch>
        </p:blipFill>
        <p:spPr>
          <a:xfrm>
            <a:off x="5742721" y="3382609"/>
            <a:ext cx="481076" cy="341409"/>
          </a:xfrm>
          <a:prstGeom prst="rect">
            <a:avLst/>
          </a:prstGeom>
        </p:spPr>
      </p:pic>
      <p:pic>
        <p:nvPicPr>
          <p:cNvPr id="13" name="Picture 2" descr="Grupo Compusof - Home | Facebook">
            <a:extLst>
              <a:ext uri="{FF2B5EF4-FFF2-40B4-BE49-F238E27FC236}">
                <a16:creationId xmlns:a16="http://schemas.microsoft.com/office/drawing/2014/main" id="{406E67EE-1DFC-453C-B0FC-9F36CB0894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1" y="53898"/>
            <a:ext cx="1169736" cy="36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47940"/>
      </p:ext>
    </p:extLst>
  </p:cSld>
  <p:clrMapOvr>
    <a:masterClrMapping/>
  </p:clrMapOvr>
</p:sld>
</file>

<file path=ppt/theme/theme1.xml><?xml version="1.0" encoding="utf-8"?>
<a:theme xmlns:a="http://schemas.openxmlformats.org/drawingml/2006/main" name="Agile Infographics by Slidesgo">
  <a:themeElements>
    <a:clrScheme name="Simple Light">
      <a:dk1>
        <a:srgbClr val="000000"/>
      </a:dk1>
      <a:lt1>
        <a:srgbClr val="FFFFFF"/>
      </a:lt1>
      <a:dk2>
        <a:srgbClr val="595959"/>
      </a:dk2>
      <a:lt2>
        <a:srgbClr val="EEEEEE"/>
      </a:lt2>
      <a:accent1>
        <a:srgbClr val="F2506E"/>
      </a:accent1>
      <a:accent2>
        <a:srgbClr val="1D2F40"/>
      </a:accent2>
      <a:accent3>
        <a:srgbClr val="43CAD9"/>
      </a:accent3>
      <a:accent4>
        <a:srgbClr val="F29F05"/>
      </a:accent4>
      <a:accent5>
        <a:srgbClr val="F28080"/>
      </a:accent5>
      <a:accent6>
        <a:srgbClr val="FF8AB7"/>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8E3B31FD491B47A6DBF82EEAAAD75C" ma:contentTypeVersion="12" ma:contentTypeDescription="Create a new document." ma:contentTypeScope="" ma:versionID="8fa9609cb13fa4cf9701b9e1d3cc9dda">
  <xsd:schema xmlns:xsd="http://www.w3.org/2001/XMLSchema" xmlns:xs="http://www.w3.org/2001/XMLSchema" xmlns:p="http://schemas.microsoft.com/office/2006/metadata/properties" xmlns:ns3="bce6e207-7eef-473d-a5de-d024059795c0" xmlns:ns4="5ae970d0-ff2e-4aaa-83d2-2f618d107e3a" targetNamespace="http://schemas.microsoft.com/office/2006/metadata/properties" ma:root="true" ma:fieldsID="c5064dddabe1f880d8bbb1eddad43965" ns3:_="" ns4:_="">
    <xsd:import namespace="bce6e207-7eef-473d-a5de-d024059795c0"/>
    <xsd:import namespace="5ae970d0-ff2e-4aaa-83d2-2f618d107e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6e207-7eef-473d-a5de-d024059795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e970d0-ff2e-4aaa-83d2-2f618d107e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BE03F0-C776-4D46-BC9B-F07E918EA6B9}">
  <ds:schemaRefs>
    <ds:schemaRef ds:uri="http://schemas.microsoft.com/sharepoint/v3/contenttype/forms"/>
  </ds:schemaRefs>
</ds:datastoreItem>
</file>

<file path=customXml/itemProps2.xml><?xml version="1.0" encoding="utf-8"?>
<ds:datastoreItem xmlns:ds="http://schemas.openxmlformats.org/officeDocument/2006/customXml" ds:itemID="{F957115B-94B1-4568-A40F-7B0013B854E4}">
  <ds:schemaRefs>
    <ds:schemaRef ds:uri="http://schemas.microsoft.com/office/2006/documentManagement/types"/>
    <ds:schemaRef ds:uri="http://www.w3.org/XML/1998/namespace"/>
    <ds:schemaRef ds:uri="bce6e207-7eef-473d-a5de-d024059795c0"/>
    <ds:schemaRef ds:uri="http://purl.org/dc/elements/1.1/"/>
    <ds:schemaRef ds:uri="5ae970d0-ff2e-4aaa-83d2-2f618d107e3a"/>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77F23B3-113A-41A0-AB41-D63C6482D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e6e207-7eef-473d-a5de-d024059795c0"/>
    <ds:schemaRef ds:uri="5ae970d0-ff2e-4aaa-83d2-2f618d107e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2876</TotalTime>
  <Words>4706</Words>
  <Application>Microsoft Office PowerPoint</Application>
  <PresentationFormat>Presentación en pantalla (16:9)</PresentationFormat>
  <Paragraphs>523</Paragraphs>
  <Slides>23</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Times New Roman</vt:lpstr>
      <vt:lpstr>Arial</vt:lpstr>
      <vt:lpstr>Fira Sans Extra Condensed Medium</vt:lpstr>
      <vt:lpstr>Roboto</vt:lpstr>
      <vt:lpstr>Agile Infographics by Slidesgo</vt:lpstr>
      <vt:lpstr>Catálogo cursos Agile</vt:lpstr>
      <vt:lpstr>Cursos a través de todo el camino de la innovación</vt:lpstr>
      <vt:lpstr>Metodologías Agiles</vt:lpstr>
      <vt:lpstr>Innovation Management</vt:lpstr>
      <vt:lpstr>Design Thinking Professional</vt:lpstr>
      <vt:lpstr>Lean Startup y  Business Model Generation</vt:lpstr>
      <vt:lpstr>Cursos profesionales Scrum</vt:lpstr>
      <vt:lpstr>Scrum Master Professional</vt:lpstr>
      <vt:lpstr>Scrum Product Owner Professional</vt:lpstr>
      <vt:lpstr>Scrum Developer Professional</vt:lpstr>
      <vt:lpstr>User Stories Foundation</vt:lpstr>
      <vt:lpstr>Kanban Essentials</vt:lpstr>
      <vt:lpstr>DevOps Essentials</vt:lpstr>
      <vt:lpstr>Lean Six Sigma Green Belt</vt:lpstr>
      <vt:lpstr>OKR</vt:lpstr>
      <vt:lpstr>AGILE HR</vt:lpstr>
      <vt:lpstr>Agile Coach Professional</vt:lpstr>
      <vt:lpstr>Trabajo en remoto y colaboración virtual</vt:lpstr>
      <vt:lpstr>Obtener tu certificación internacional Certiprof</vt:lpstr>
      <vt:lpstr>Certificaciones profesionales que puedes obtener</vt:lpstr>
      <vt:lpstr>Presentación de PowerPoint</vt:lpstr>
      <vt:lpstr>Servicio de Mentoría: las fases para implementar la agilidad</vt:lpstr>
      <vt:lpstr>Formador y Mentor: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Infographics</dc:title>
  <dc:creator>Eloy Martinez</dc:creator>
  <cp:lastModifiedBy>Paloma</cp:lastModifiedBy>
  <cp:revision>5</cp:revision>
  <dcterms:modified xsi:type="dcterms:W3CDTF">2022-04-08T10:43:11Z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0x010100B98E3B31FD491B47A6DBF82EEAAAD75C</vt:lpwstr>
  </property>
</Properties>
</file>